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2000" cy="68580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2.xml><?xml version="1.0" encoding="utf-8"?>
<p:sldLayout xmlns:a="http://schemas.openxmlformats.org/drawingml/2006/main" xmlns:p="http://schemas.openxmlformats.org/presentationml/2006/main" xmlns:p14="http://schemas.microsoft.com/office/powerpoint/2010/main" type="cust" preserve="1" showMasterSp="1">
  <p:cSld name="Editable slide content">
    <p:spTree>
      <p:nvGrpSpPr>
        <p:cNvPr id="1" name=""/>
        <p:cNvGrpSpPr/>
        <p:nvPr/>
      </p:nvGrpSpPr>
      <p:grpSpPr>
        <a:xfrm>
          <a:off x="0" y="0"/>
          <a:ext cx="0" cy="0"/>
          <a:chOff x="0" y="0"/>
          <a:chExt cx="0" cy="0"/>
        </a:xfrm>
      </p:grpSpPr>
    </p:spTree>
    <p:extLst>
      <p:ext uri="{BB962C8B-B14F-4D97-AF65-F5344CB8AC3E}">
        <p14:creationId val="4021639347"/>
      </p:ext>
    </p:extLst>
  </p:cSld>
  <p:clrMapOvr>
    <a:masterClrMapping/>
  </p:clrMapOvr>
</p:sldLayout>
</file>

<file path=ppt/slideMasters/_rels/slideMaster1.xml.rels><?xml version='1.0' encoding='UTF-8' standalone='yes'?>
<Relationships xmlns="http://schemas.openxmlformats.org/package/2006/relationships"><Relationship Id="rId12" Type="http://schemas.openxmlformats.org/officeDocument/2006/relationships/theme" Target="../theme/theme1.xml"/>  <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p14="http://schemas.microsoft.com/office/powerpoint/2010/main" xmlns:r="http://schemas.openxmlformats.org/officeDocument/2006/relationships">
  <p:cSld name="科技产品发布">
    <p:bg>
      <p:bgRef idx="1001">
        <a:schemeClr val="bg1"/>
      </p:bgRef>
    </p:bg>
    <p:spTree>
      <p:nvGrpSpPr>
        <p:cNvPr id="1" name=""/>
        <p:cNvGrpSpPr/>
        <p:nvPr/>
      </p:nvGrpSpPr>
      <p:grpSpPr>
        <a:xfrm>
          <a:off x="0" y="0"/>
          <a:ext cx="0" cy="0"/>
          <a:chOff x="0" y="0"/>
          <a:chExt cx="0" cy="0"/>
        </a:xfrm>
      </p:grpSpPr>
    </p:spTree>
    <p:extLst>
      <p:ext uri="{BB962C8B-B14F-4D97-AF65-F5344CB8AC3E}">
        <p14:creationId val="2209977519"/>
      </p:ext>
    </p:extLst>
  </p:cSld>
  <p:clrMap bg1="lt1" tx1="dk1" bg2="lt2" tx2="dk2" accent1="accent1" accent2="accent2" accent3="accent3" accent4="accent4" accent5="accent5" accent6="accent6" hlink="hlink" folHlink="folHlink"/>
  <p:sldLayoutIdLst>
    <p:sldLayoutId id="2147483660" r:id="rId13"/>
  </p:sldLayoutIdLst>
  <p:txStyles>
    <p:titleStyle>
      <a:lvl1pPr algn="ctr" defTabSz="457200" rtl="0" eaLnBrk="1" latinLnBrk="0" hangingPunct="1">
        <a:spcBef>
          <a:spcPct val="0"/>
        </a:spcBef>
        <a:buNone/>
        <a:defRPr sz="30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7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450" kern="1200">
          <a:solidFill>
            <a:schemeClr val="tx1"/>
          </a:solidFill>
          <a:latin typeface="+mn-lt"/>
          <a:ea typeface="+mn-ea"/>
          <a:cs typeface="+mn-cs"/>
        </a:defRPr>
      </a:lvl4pPr>
      <a:lvl5pPr marL="1828800" algn="l" defTabSz="457200" rtl="0" eaLnBrk="1" latinLnBrk="0" hangingPunct="1">
        <a:defRPr sz="1350" kern="1200">
          <a:solidFill>
            <a:schemeClr val="tx1"/>
          </a:solidFill>
          <a:latin typeface="+mn-lt"/>
          <a:ea typeface="+mn-ea"/>
          <a:cs typeface="+mn-cs"/>
        </a:defRPr>
      </a:lvl5pPr>
      <a:lvl6pPr marL="2286000" algn="l" defTabSz="457200" rtl="0" eaLnBrk="1" latinLnBrk="0" hangingPunct="1">
        <a:defRPr sz="1250" kern="1200">
          <a:solidFill>
            <a:schemeClr val="tx1"/>
          </a:solidFill>
          <a:latin typeface="+mn-lt"/>
          <a:ea typeface="+mn-ea"/>
          <a:cs typeface="+mn-cs"/>
        </a:defRPr>
      </a:lvl6pPr>
      <a:lvl7pPr marL="2743200" algn="l" defTabSz="457200" rtl="0" eaLnBrk="1" latinLnBrk="0" hangingPunct="1">
        <a:defRPr sz="1100" kern="1200">
          <a:solidFill>
            <a:schemeClr val="tx1"/>
          </a:solidFill>
          <a:latin typeface="+mn-lt"/>
          <a:ea typeface="+mn-ea"/>
          <a:cs typeface="+mn-cs"/>
        </a:defRPr>
      </a:lvl7pPr>
      <a:lvl8pPr marL="3200400" algn="l" defTabSz="457200" rtl="0" eaLnBrk="1" latinLnBrk="0" hangingPunct="1">
        <a:defRPr sz="1000" kern="1200">
          <a:solidFill>
            <a:schemeClr val="tx1"/>
          </a:solidFill>
          <a:latin typeface="+mn-lt"/>
          <a:ea typeface="+mn-ea"/>
          <a:cs typeface="+mn-cs"/>
        </a:defRPr>
      </a:lvl8pPr>
      <a:lvl9pPr marL="36576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851ff90485a1264f.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69fa12b012f30819.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2.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9706aaa4301dd8c5.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2.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6837b7fd91a2d41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a81d213b702857c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d8770c1d22a1c3df.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2.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0c399acb7277246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2.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a2acdd519cfa4cfe.jpg"/>
</Relationships>
</file>

<file path=ppt/slides/slide1.xml><?xml version="1.0" encoding="utf-8"?>
<p:sld xmlns:a="http://schemas.openxmlformats.org/drawingml/2006/main" xmlns:p="http://schemas.openxmlformats.org/presentationml/2006/main" xmlns:r="http://schemas.openxmlformats.org/officeDocument/2006/relationships" showMasterSp="1">
  <p:cSld>
    <p:spTree>
      <p:nvGrpSpPr>
        <p:cNvPr id="1" name=""/>
        <p:cNvGrpSpPr/>
        <p:nvPr/>
      </p:nvGrpSpPr>
      <p:grpSpPr>
        <a:xfrm>
          <a:off x="0" y="0"/>
          <a:ext cx="0" cy="0"/>
          <a:chOff x="0" y="0"/>
          <a:chExt cx="0" cy="0"/>
        </a:xfrm>
      </p:grpSpPr>
      <p:grpSp>
        <p:nvGrpSpPr>
          <p:cNvPr id="23" name="authored-scene"/>
          <p:cNvGrpSpPr/>
          <p:nvPr/>
        </p:nvGrpSpPr>
        <p:grpSpPr>
          <a:xfrm>
            <a:off x="0" y="0"/>
            <a:ext cx="12192000" cy="6858000"/>
            <a:chOff x="0" y="0"/>
            <a:chExt cx="12192000" cy="6858000"/>
          </a:xfrm>
        </p:grpSpPr>
        <p:grpSp>
          <p:nvGrpSpPr>
            <p:cNvPr id="5"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A0E27">
                      <a:alpha val="0"/>
                    </a:srgbClr>
                  </a:gs>
                  <a:gs pos="50000">
                    <a:srgbClr val="0A0E27">
                      <a:alpha val="35000"/>
                    </a:srgbClr>
                  </a:gs>
                  <a:gs pos="100000">
                    <a:srgbClr val="0A0E27">
                      <a:alpha val="70000"/>
                    </a:srgbClr>
                  </a:gs>
                </a:gsLst>
                <a:lin ang="5400000" scaled="1"/>
              </a:gradFill>
              <a:ln>
                <a:noFill/>
              </a:ln>
            </p:spPr>
          </p:sp>
        </p:grpSp>
        <p:grpSp>
          <p:nvGrpSpPr>
            <p:cNvPr id="10" name="cover-top-mark"/>
            <p:cNvGrpSpPr/>
            <p:nvPr/>
          </p:nvGrpSpPr>
          <p:grpSpPr>
            <a:xfrm>
              <a:off x="571500" y="458152"/>
              <a:ext cx="2057162" cy="247650"/>
              <a:chOff x="571500" y="458152"/>
              <a:chExt cx="2057162" cy="247650"/>
            </a:xfrm>
          </p:grpSpPr>
          <p:sp>
            <p:nvSpPr>
              <p:cNvPr id="6" name="Ellipse 6"/>
              <p:cNvSpPr/>
              <p:nvPr/>
            </p:nvSpPr>
            <p:spPr>
              <a:xfrm>
                <a:off x="571500" y="533400"/>
                <a:ext cx="76200" cy="76200"/>
              </a:xfrm>
              <a:prstGeom prst="ellipse">
                <a:avLst/>
              </a:prstGeom>
              <a:solidFill>
                <a:srgbClr val="3DDDFC"/>
              </a:solidFill>
              <a:ln>
                <a:noFill/>
              </a:ln>
            </p:spPr>
          </p:sp>
          <p:sp>
            <p:nvSpPr>
              <p:cNvPr id="7" name="Ellipse 7"/>
              <p:cNvSpPr/>
              <p:nvPr/>
            </p:nvSpPr>
            <p:spPr>
              <a:xfrm>
                <a:off x="685800" y="533400"/>
                <a:ext cx="76200" cy="76200"/>
              </a:xfrm>
              <a:prstGeom prst="ellipse">
                <a:avLst/>
              </a:prstGeom>
              <a:solidFill>
                <a:srgbClr val="5B8DEF">
                  <a:alpha val="70000"/>
                </a:srgbClr>
              </a:solidFill>
              <a:ln>
                <a:noFill/>
              </a:ln>
            </p:spPr>
          </p:sp>
          <p:sp>
            <p:nvSpPr>
              <p:cNvPr id="8" name="Ellipse 8"/>
              <p:cNvSpPr/>
              <p:nvPr/>
            </p:nvSpPr>
            <p:spPr>
              <a:xfrm>
                <a:off x="800100" y="533400"/>
                <a:ext cx="76200" cy="76200"/>
              </a:xfrm>
              <a:prstGeom prst="ellipse">
                <a:avLst/>
              </a:prstGeom>
              <a:solidFill>
                <a:srgbClr val="A26BFA">
                  <a:alpha val="55000"/>
                </a:srgbClr>
              </a:solidFill>
              <a:ln>
                <a:noFill/>
              </a:ln>
            </p:spPr>
          </p:sp>
          <p:sp>
            <p:nvSpPr>
              <p:cNvPr id="9" name="TextBox 9"/>
              <p:cNvSpPr txBox="1"/>
              <p:nvPr/>
            </p:nvSpPr>
            <p:spPr>
              <a:xfrm>
                <a:off x="1009650" y="458152"/>
                <a:ext cx="1619012" cy="247650"/>
              </a:xfrm>
              <a:prstGeom prst="rect">
                <a:avLst/>
              </a:prstGeom>
              <a:noFill/>
              <a:ln>
                <a:noFill/>
              </a:ln>
            </p:spPr>
            <p:txBody>
              <a:bodyPr wrap="none" lIns="0" tIns="55721" rIns="0" bIns="0" anchor="t" anchorCtr="0">
                <a:noAutofit/>
              </a:bodyPr>
              <a:lstStyle/>
              <a:p>
                <a:pPr algn="l"/>
                <a:r>
                  <a:rPr lang="en-US" sz="980" b="1" spc="225" dirty="0">
                    <a:solidFill>
                      <a:srgbClr val="A8B0D0"/>
                    </a:solidFill>
                    <a:latin typeface="Microsoft YaHei"/>
                    <a:ea typeface="Microsoft YaHei"/>
                    <a:cs typeface="Microsoft YaHei"/>
                  </a:rPr>
                  <a:t>TECH TALK · 2026</a:t>
                </a:r>
              </a:p>
            </p:txBody>
          </p:sp>
        </p:grpSp>
        <p:grpSp>
          <p:nvGrpSpPr>
            <p:cNvPr id="14" name="glass-panel"/>
            <p:cNvGrpSpPr/>
            <p:nvPr/>
          </p:nvGrpSpPr>
          <p:grpSpPr>
            <a:xfrm>
              <a:off x="1524000" y="2286000"/>
              <a:ext cx="9144000" cy="2667000"/>
              <a:chOff x="1524000" y="2286000"/>
              <a:chExt cx="9144000" cy="2667000"/>
            </a:xfrm>
          </p:grpSpPr>
          <p:sp>
            <p:nvSpPr>
              <p:cNvPr id="11" name="Rectangle 11"/>
              <p:cNvSpPr/>
              <p:nvPr/>
            </p:nvSpPr>
            <p:spPr>
              <a:xfrm>
                <a:off x="1524000" y="2286000"/>
                <a:ext cx="9144000" cy="2667000"/>
              </a:xfrm>
              <a:prstGeom prst="roundRect">
                <a:avLst>
                  <a:gd name="adj" fmla="val 7857"/>
                </a:avLst>
              </a:prstGeom>
              <a:gradFill>
                <a:gsLst>
                  <a:gs pos="0">
                    <a:srgbClr val="5B8DEF">
                      <a:alpha val="22000"/>
                    </a:srgbClr>
                  </a:gs>
                  <a:gs pos="100000">
                    <a:srgbClr val="A26BFA">
                      <a:alpha val="8000"/>
                    </a:srgbClr>
                  </a:gs>
                </a:gsLst>
                <a:lin ang="2700000" scaled="1"/>
              </a:gradFill>
              <a:ln w="9525">
                <a:solidFill>
                  <a:srgbClr val="FFFFFF">
                    <a:alpha val="20000"/>
                  </a:srgbClr>
                </a:solidFill>
              </a:ln>
            </p:spPr>
          </p:sp>
          <p:sp>
            <p:nvSpPr>
              <p:cNvPr id="12" name="Rectangle 12"/>
              <p:cNvSpPr/>
              <p:nvPr/>
            </p:nvSpPr>
            <p:spPr>
              <a:xfrm>
                <a:off x="1695450" y="2295525"/>
                <a:ext cx="8801100" cy="9525"/>
              </a:xfrm>
              <a:prstGeom prst="rect">
                <a:avLst/>
              </a:prstGeom>
              <a:gradFill>
                <a:gsLst>
                  <a:gs pos="0">
                    <a:srgbClr val="FFFFFF">
                      <a:alpha val="0"/>
                    </a:srgbClr>
                  </a:gs>
                  <a:gs pos="50000">
                    <a:srgbClr val="FFFFFF">
                      <a:alpha val="40000"/>
                    </a:srgbClr>
                  </a:gs>
                  <a:gs pos="100000">
                    <a:srgbClr val="FFFFFF">
                      <a:alpha val="0"/>
                    </a:srgbClr>
                  </a:gs>
                </a:gsLst>
                <a:lin ang="0" scaled="1"/>
              </a:gradFill>
              <a:ln>
                <a:noFill/>
              </a:ln>
            </p:spPr>
          </p:sp>
          <p:sp>
            <p:nvSpPr>
              <p:cNvPr id="13" name="Rectangle 13"/>
              <p:cNvSpPr/>
              <p:nvPr/>
            </p:nvSpPr>
            <p:spPr>
              <a:xfrm>
                <a:off x="1524000" y="2476500"/>
                <a:ext cx="57150" cy="2286000"/>
              </a:xfrm>
              <a:prstGeom prst="roundRect">
                <a:avLst>
                  <a:gd name="adj" fmla="val 50000"/>
                </a:avLst>
              </a:prstGeom>
              <a:gradFill>
                <a:gsLst>
                  <a:gs pos="0">
                    <a:srgbClr val="5B8DEF"/>
                  </a:gs>
                  <a:gs pos="50000">
                    <a:srgbClr val="A26BFA"/>
                  </a:gs>
                  <a:gs pos="100000">
                    <a:srgbClr val="3DDDFC"/>
                  </a:gs>
                </a:gsLst>
                <a:lin ang="0" scaled="1"/>
              </a:gradFill>
              <a:ln>
                <a:noFill/>
              </a:ln>
            </p:spPr>
          </p:sp>
        </p:grpSp>
        <p:grpSp>
          <p:nvGrpSpPr>
            <p:cNvPr id="19" name="title-block"/>
            <p:cNvGrpSpPr/>
            <p:nvPr/>
          </p:nvGrpSpPr>
          <p:grpSpPr>
            <a:xfrm>
              <a:off x="1905000" y="2791778"/>
              <a:ext cx="8991600" cy="1923097"/>
              <a:chOff x="1905000" y="2791778"/>
              <a:chExt cx="8991600" cy="1923097"/>
            </a:xfrm>
          </p:grpSpPr>
          <p:sp>
            <p:nvSpPr>
              <p:cNvPr id="15" name="TextBox 15"/>
              <p:cNvSpPr txBox="1"/>
              <p:nvPr/>
            </p:nvSpPr>
            <p:spPr>
              <a:xfrm>
                <a:off x="1905000" y="2791778"/>
                <a:ext cx="3411379" cy="247650"/>
              </a:xfrm>
              <a:prstGeom prst="rect">
                <a:avLst/>
              </a:prstGeom>
              <a:noFill/>
              <a:ln>
                <a:noFill/>
              </a:ln>
            </p:spPr>
            <p:txBody>
              <a:bodyPr wrap="none" lIns="0" tIns="55721" rIns="0" bIns="0" anchor="t" anchorCtr="0">
                <a:noAutofit/>
              </a:bodyPr>
              <a:lstStyle/>
              <a:p>
                <a:pPr algn="l"/>
                <a:r>
                  <a:rPr lang="en-US" sz="980" b="1" spc="300" dirty="0">
                    <a:solidFill>
                      <a:srgbClr val="3DDDFC"/>
                    </a:solidFill>
                    <a:latin typeface="Microsoft YaHei"/>
                    <a:ea typeface="Microsoft YaHei"/>
                    <a:cs typeface="Microsoft YaHei"/>
                  </a:rPr>
                  <a:t>AI AGENT · ENGINEERING IN PRODUCTION</a:t>
                </a:r>
              </a:p>
            </p:txBody>
          </p:sp>
          <p:sp>
            <p:nvSpPr>
              <p:cNvPr id="16" name="TextBox 16"/>
              <p:cNvSpPr txBox="1"/>
              <p:nvPr/>
            </p:nvSpPr>
            <p:spPr>
              <a:xfrm>
                <a:off x="1905000" y="2819400"/>
                <a:ext cx="8991600" cy="1524000"/>
              </a:xfrm>
              <a:prstGeom prst="rect">
                <a:avLst/>
              </a:prstGeom>
              <a:noFill/>
              <a:ln>
                <a:noFill/>
              </a:ln>
            </p:spPr>
            <p:txBody>
              <a:bodyPr wrap="none" lIns="0" tIns="342900" rIns="0" bIns="0" anchor="t" anchorCtr="0">
                <a:noAutofit/>
              </a:bodyPr>
              <a:lstStyle/>
              <a:p>
                <a:pPr algn="l"/>
                <a:r>
                  <a:rPr lang="zh-CN" sz="6000" b="1" spc="-75" dirty="0">
                    <a:gradFill>
                      <a:gsLst>
                        <a:gs pos="0">
                          <a:srgbClr val="5B8DEF"/>
                        </a:gs>
                        <a:gs pos="50000">
                          <a:srgbClr val="A26BFA"/>
                        </a:gs>
                        <a:gs pos="100000">
                          <a:srgbClr val="3DDDFC"/>
                        </a:gs>
                      </a:gsLst>
                      <a:lin ang="0" scaled="1"/>
                    </a:gradFill>
                    <a:latin typeface="Microsoft YaHei"/>
                    <a:ea typeface="Microsoft YaHei"/>
                    <a:cs typeface="Microsoft YaHei"/>
                  </a:rPr>
                  <a:t>AI Agent 工程化</a:t>
                </a:r>
              </a:p>
            </p:txBody>
          </p:sp>
          <p:sp>
            <p:nvSpPr>
              <p:cNvPr id="17" name="TextBox 17"/>
              <p:cNvSpPr txBox="1"/>
              <p:nvPr/>
            </p:nvSpPr>
            <p:spPr>
              <a:xfrm>
                <a:off x="1905000" y="4110990"/>
                <a:ext cx="7127558" cy="533400"/>
              </a:xfrm>
              <a:prstGeom prst="rect">
                <a:avLst/>
              </a:prstGeom>
              <a:noFill/>
              <a:ln>
                <a:noFill/>
              </a:ln>
            </p:spPr>
            <p:txBody>
              <a:bodyPr wrap="none" lIns="0" tIns="120015" rIns="0" bIns="0" anchor="t" anchorCtr="0">
                <a:noAutofit/>
              </a:bodyPr>
              <a:lstStyle/>
              <a:p>
                <a:pPr algn="l"/>
                <a:r>
                  <a:rPr lang="zh-CN" sz="2100" dirty="0">
                    <a:solidFill>
                      <a:srgbClr val="E8ECFF"/>
                    </a:solidFill>
                    <a:latin typeface="Microsoft YaHei"/>
                    <a:ea typeface="Microsoft YaHei"/>
                    <a:cs typeface="Microsoft YaHei"/>
                  </a:rPr>
                  <a:t>从 Demo 到生产 — 需要的不只是大模型</a:t>
                </a:r>
              </a:p>
            </p:txBody>
          </p:sp>
          <p:sp>
            <p:nvSpPr>
              <p:cNvPr id="18" name="Line 18"/>
              <p:cNvSpPr/>
              <p:nvPr/>
            </p:nvSpPr>
            <p:spPr>
              <a:xfrm>
                <a:off x="1905000" y="4705350"/>
                <a:ext cx="1143000" cy="9525"/>
              </a:xfrm>
              <a:custGeom>
                <a:avLst/>
                <a:gdLst/>
                <a:ahLst/>
                <a:cxnLst/>
                <a:rect l="l" t="t" r="r" b="b"/>
                <a:pathLst>
                  <a:path w="1143000" h="9525">
                    <a:moveTo>
                      <a:pt x="0" y="0"/>
                    </a:moveTo>
                    <a:lnTo>
                      <a:pt x="1143000" y="0"/>
                    </a:lnTo>
                  </a:path>
                </a:pathLst>
              </a:custGeom>
              <a:noFill/>
              <a:ln w="19050" cap="rnd">
                <a:solidFill>
                  <a:srgbClr val="3DDDFC"/>
                </a:solidFill>
              </a:ln>
            </p:spPr>
          </p:sp>
        </p:grpSp>
        <p:grpSp>
          <p:nvGrpSpPr>
            <p:cNvPr id="22" name="cover-footer"/>
            <p:cNvGrpSpPr/>
            <p:nvPr/>
          </p:nvGrpSpPr>
          <p:grpSpPr>
            <a:xfrm>
              <a:off x="571500" y="6392228"/>
              <a:ext cx="11048953" cy="247650"/>
              <a:chOff x="571500" y="6392228"/>
              <a:chExt cx="11048953" cy="247650"/>
            </a:xfrm>
          </p:grpSpPr>
          <p:sp>
            <p:nvSpPr>
              <p:cNvPr id="20" name="TextBox 20"/>
              <p:cNvSpPr txBox="1"/>
              <p:nvPr/>
            </p:nvSpPr>
            <p:spPr>
              <a:xfrm>
                <a:off x="571500" y="6392228"/>
                <a:ext cx="1860471" cy="247650"/>
              </a:xfrm>
              <a:prstGeom prst="rect">
                <a:avLst/>
              </a:prstGeom>
              <a:noFill/>
              <a:ln>
                <a:noFill/>
              </a:ln>
            </p:spPr>
            <p:txBody>
              <a:bodyPr wrap="none" lIns="0" tIns="55721" rIns="0" bIns="0" anchor="t" anchorCtr="0">
                <a:noAutofit/>
              </a:bodyPr>
              <a:lstStyle/>
              <a:p>
                <a:pPr algn="l"/>
                <a:r>
                  <a:rPr lang="zh-CN" sz="980" b="1" dirty="0">
                    <a:solidFill>
                      <a:srgbClr val="A8B0D0"/>
                    </a:solidFill>
                    <a:latin typeface="Microsoft YaHei"/>
                    <a:ea typeface="Microsoft YaHei"/>
                    <a:cs typeface="Microsoft YaHei"/>
                  </a:rPr>
                  <a:t>2026 · 技术分享系列</a:t>
                </a:r>
              </a:p>
            </p:txBody>
          </p:sp>
          <p:sp>
            <p:nvSpPr>
              <p:cNvPr id="21" name="TextBox 21"/>
              <p:cNvSpPr txBox="1"/>
              <p:nvPr/>
            </p:nvSpPr>
            <p:spPr>
              <a:xfrm>
                <a:off x="10874407" y="639222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01 / 12</a:t>
                </a:r>
              </a:p>
            </p:txBody>
          </p:sp>
        </p:grpSp>
      </p:gr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1">
  <p:cSld>
    <p:spTree>
      <p:nvGrpSpPr>
        <p:cNvPr id="1" name=""/>
        <p:cNvGrpSpPr/>
        <p:nvPr/>
      </p:nvGrpSpPr>
      <p:grpSpPr>
        <a:xfrm>
          <a:off x="0" y="0"/>
          <a:ext cx="0" cy="0"/>
          <a:chOff x="0" y="0"/>
          <a:chExt cx="0" cy="0"/>
        </a:xfrm>
      </p:grpSpPr>
      <p:grpSp>
        <p:nvGrpSpPr>
          <p:cNvPr id="35" name="authored-scene"/>
          <p:cNvGrpSpPr/>
          <p:nvPr/>
        </p:nvGrpSpPr>
        <p:grpSpPr>
          <a:xfrm>
            <a:off x="0" y="0"/>
            <a:ext cx="12192000" cy="6858000"/>
            <a:chOff x="0" y="0"/>
            <a:chExt cx="12192000" cy="6858000"/>
          </a:xfrm>
        </p:grpSpPr>
        <p:grpSp>
          <p:nvGrpSpPr>
            <p:cNvPr id="6"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A0E27">
                      <a:alpha val="55000"/>
                    </a:srgbClr>
                  </a:gs>
                  <a:gs pos="50000">
                    <a:srgbClr val="0A0E27">
                      <a:alpha val="35000"/>
                    </a:srgbClr>
                  </a:gs>
                  <a:gs pos="100000">
                    <a:srgbClr val="0A0E27">
                      <a:alpha val="75000"/>
                    </a:srgbClr>
                  </a:gs>
                </a:gsLst>
                <a:lin ang="5400000" scaled="1"/>
              </a:gradFill>
              <a:ln>
                <a:noFill/>
              </a:ln>
            </p:spPr>
          </p:sp>
          <p:sp>
            <p:nvSpPr>
              <p:cNvPr id="5" name="Rectangle 5"/>
              <p:cNvSpPr/>
              <p:nvPr/>
            </p:nvSpPr>
            <p:spPr>
              <a:xfrm>
                <a:off x="0" y="0"/>
                <a:ext cx="12192000" cy="6858000"/>
              </a:xfrm>
              <a:prstGeom prst="rect">
                <a:avLst/>
              </a:prstGeom>
              <a:gradFill>
                <a:gsLst>
                  <a:gs pos="0">
                    <a:srgbClr val="0A0E27">
                      <a:alpha val="0"/>
                    </a:srgbClr>
                  </a:gs>
                  <a:gs pos="100000">
                    <a:srgbClr val="0A0E27">
                      <a:alpha val="55000"/>
                    </a:srgbClr>
                  </a:gs>
                </a:gsLst>
                <a:path path="circle">
                  <a:fillToRect l="50000" t="50000" r="50000" b="50000"/>
                </a:path>
              </a:gradFill>
              <a:ln>
                <a:noFill/>
              </a:ln>
            </p:spPr>
          </p:sp>
        </p:grpSp>
        <p:grpSp>
          <p:nvGrpSpPr>
            <p:cNvPr id="10" name="hero-tag"/>
            <p:cNvGrpSpPr/>
            <p:nvPr/>
          </p:nvGrpSpPr>
          <p:grpSpPr>
            <a:xfrm>
              <a:off x="4822146" y="1363028"/>
              <a:ext cx="2547699" cy="247650"/>
              <a:chOff x="4822146" y="1363028"/>
              <a:chExt cx="2547699" cy="247650"/>
            </a:xfrm>
          </p:grpSpPr>
          <p:sp>
            <p:nvSpPr>
              <p:cNvPr id="7" name="Line 7"/>
              <p:cNvSpPr/>
              <p:nvPr/>
            </p:nvSpPr>
            <p:spPr>
              <a:xfrm>
                <a:off x="5791200" y="1476375"/>
                <a:ext cx="304800" cy="9525"/>
              </a:xfrm>
              <a:custGeom>
                <a:avLst/>
                <a:gdLst/>
                <a:ahLst/>
                <a:cxnLst/>
                <a:rect l="l" t="t" r="r" b="b"/>
                <a:pathLst>
                  <a:path w="304800" h="9525">
                    <a:moveTo>
                      <a:pt x="304800" y="0"/>
                    </a:moveTo>
                    <a:lnTo>
                      <a:pt x="0" y="0"/>
                    </a:lnTo>
                  </a:path>
                </a:pathLst>
              </a:custGeom>
              <a:noFill/>
              <a:ln w="19050" cap="rnd">
                <a:solidFill>
                  <a:srgbClr val="3DDDFC"/>
                </a:solidFill>
              </a:ln>
            </p:spPr>
          </p:sp>
          <p:sp>
            <p:nvSpPr>
              <p:cNvPr id="8" name="TextBox 8"/>
              <p:cNvSpPr txBox="1"/>
              <p:nvPr/>
            </p:nvSpPr>
            <p:spPr>
              <a:xfrm>
                <a:off x="4822146" y="1363028"/>
                <a:ext cx="2547699" cy="247650"/>
              </a:xfrm>
              <a:prstGeom prst="rect">
                <a:avLst/>
              </a:prstGeom>
              <a:noFill/>
              <a:ln>
                <a:noFill/>
              </a:ln>
            </p:spPr>
            <p:txBody>
              <a:bodyPr wrap="none" lIns="10" tIns="55721" rIns="0" bIns="0" anchor="t" anchorCtr="0">
                <a:noAutofit/>
              </a:bodyPr>
              <a:lstStyle/>
              <a:p>
                <a:pPr algn="ctr"/>
                <a:r>
                  <a:rPr lang="en-US" sz="980" b="1" spc="375" dirty="0">
                    <a:solidFill>
                      <a:srgbClr val="3DDDFC"/>
                    </a:solidFill>
                    <a:latin typeface="Microsoft YaHei"/>
                    <a:ea typeface="Microsoft YaHei"/>
                    <a:cs typeface="Microsoft YaHei"/>
                  </a:rPr>
                  <a:t>FROM DEMO TO PRODUCTION</a:t>
                </a:r>
              </a:p>
            </p:txBody>
          </p:sp>
          <p:sp>
            <p:nvSpPr>
              <p:cNvPr id="9" name="Line 9"/>
              <p:cNvSpPr/>
              <p:nvPr/>
            </p:nvSpPr>
            <p:spPr>
              <a:xfrm>
                <a:off x="6096000" y="1476375"/>
                <a:ext cx="304800" cy="9525"/>
              </a:xfrm>
              <a:custGeom>
                <a:avLst/>
                <a:gdLst/>
                <a:ahLst/>
                <a:cxnLst/>
                <a:rect l="l" t="t" r="r" b="b"/>
                <a:pathLst>
                  <a:path w="304800" h="9525">
                    <a:moveTo>
                      <a:pt x="0" y="0"/>
                    </a:moveTo>
                    <a:lnTo>
                      <a:pt x="304800" y="0"/>
                    </a:lnTo>
                  </a:path>
                </a:pathLst>
              </a:custGeom>
              <a:noFill/>
              <a:ln w="19050" cap="rnd">
                <a:solidFill>
                  <a:srgbClr val="3DDDFC"/>
                </a:solidFill>
              </a:ln>
            </p:spPr>
          </p:sp>
        </p:grpSp>
        <p:grpSp>
          <p:nvGrpSpPr>
            <p:cNvPr id="13" name="hero-title"/>
            <p:cNvGrpSpPr/>
            <p:nvPr/>
          </p:nvGrpSpPr>
          <p:grpSpPr>
            <a:xfrm>
              <a:off x="1643062" y="1824990"/>
              <a:ext cx="8905875" cy="2076450"/>
              <a:chOff x="1643062" y="1824990"/>
              <a:chExt cx="8905875" cy="2076450"/>
            </a:xfrm>
          </p:grpSpPr>
          <p:sp>
            <p:nvSpPr>
              <p:cNvPr id="11" name="TextBox 11"/>
              <p:cNvSpPr txBox="1"/>
              <p:nvPr/>
            </p:nvSpPr>
            <p:spPr>
              <a:xfrm>
                <a:off x="1643062" y="1824990"/>
                <a:ext cx="8905875" cy="1295400"/>
              </a:xfrm>
              <a:prstGeom prst="rect">
                <a:avLst/>
              </a:prstGeom>
              <a:noFill/>
              <a:ln>
                <a:noFill/>
              </a:ln>
            </p:spPr>
            <p:txBody>
              <a:bodyPr wrap="none" lIns="0" tIns="291465" rIns="0" bIns="0" anchor="t" anchorCtr="0">
                <a:noAutofit/>
              </a:bodyPr>
              <a:lstStyle/>
              <a:p>
                <a:pPr algn="ctr"/>
                <a:r>
                  <a:rPr lang="en-US" sz="5100" b="1" dirty="0">
                    <a:gradFill>
                      <a:gsLst>
                        <a:gs pos="0">
                          <a:srgbClr val="5B8DEF"/>
                        </a:gs>
                        <a:gs pos="50000">
                          <a:srgbClr val="A26BFA"/>
                        </a:gs>
                        <a:gs pos="100000">
                          <a:srgbClr val="3DDDFC"/>
                        </a:gs>
                      </a:gsLst>
                      <a:lin ang="0" scaled="1"/>
                    </a:gradFill>
                    <a:latin typeface="Microsoft YaHei"/>
                    <a:ea typeface="Microsoft YaHei"/>
                    <a:cs typeface="Microsoft YaHei"/>
                  </a:rPr>
                  <a:t>90%</a:t>
                </a:r>
                <a:r>
                  <a:rPr lang="zh-CN" sz="5100" b="1" dirty="0">
                    <a:solidFill>
                      <a:srgbClr val="E8ECFF"/>
                    </a:solidFill>
                    <a:latin typeface="Microsoft YaHei"/>
                    <a:ea typeface="Microsoft YaHei"/>
                    <a:cs typeface="Microsoft YaHei"/>
                  </a:rPr>
                  <a:t xml:space="preserve"> 的 Agent 项目</a:t>
                </a:r>
              </a:p>
            </p:txBody>
          </p:sp>
          <p:sp>
            <p:nvSpPr>
              <p:cNvPr id="12" name="TextBox 12"/>
              <p:cNvSpPr txBox="1"/>
              <p:nvPr/>
            </p:nvSpPr>
            <p:spPr>
              <a:xfrm>
                <a:off x="3003232" y="2606040"/>
                <a:ext cx="6185535" cy="1295400"/>
              </a:xfrm>
              <a:prstGeom prst="rect">
                <a:avLst/>
              </a:prstGeom>
              <a:noFill/>
              <a:ln>
                <a:noFill/>
              </a:ln>
            </p:spPr>
            <p:txBody>
              <a:bodyPr wrap="none" lIns="0" tIns="291465" rIns="0" bIns="0" anchor="t" anchorCtr="0">
                <a:noAutofit/>
              </a:bodyPr>
              <a:lstStyle/>
              <a:p>
                <a:pPr algn="ctr"/>
                <a:r>
                  <a:rPr lang="zh-CN" sz="5100" b="1" dirty="0">
                    <a:solidFill>
                      <a:srgbClr val="E8ECFF"/>
                    </a:solidFill>
                    <a:latin typeface="Microsoft YaHei"/>
                    <a:ea typeface="Microsoft YaHei"/>
                    <a:cs typeface="Microsoft YaHei"/>
                  </a:rPr>
                  <a:t>止步于 Demo</a:t>
                </a:r>
              </a:p>
            </p:txBody>
          </p:sp>
        </p:grpSp>
        <p:sp>
          <p:nvSpPr>
            <p:cNvPr id="14" name="TextBox 14"/>
            <p:cNvSpPr txBox="1"/>
            <p:nvPr/>
          </p:nvSpPr>
          <p:spPr>
            <a:xfrm>
              <a:off x="2895600" y="3874770"/>
              <a:ext cx="6400800" cy="457200"/>
            </a:xfrm>
            <a:prstGeom prst="rect">
              <a:avLst/>
            </a:prstGeom>
            <a:noFill/>
            <a:ln>
              <a:noFill/>
            </a:ln>
          </p:spPr>
          <p:txBody>
            <a:bodyPr wrap="none" lIns="0" tIns="102870" rIns="0" bIns="0" anchor="t" anchorCtr="0">
              <a:noAutofit/>
            </a:bodyPr>
            <a:lstStyle/>
            <a:p>
              <a:pPr algn="ctr"/>
              <a:r>
                <a:rPr lang="zh-CN" sz="1800" dirty="0">
                  <a:solidFill>
                    <a:srgbClr val="A8B0D0"/>
                  </a:solidFill>
                  <a:latin typeface="Microsoft YaHei"/>
                  <a:ea typeface="Microsoft YaHei"/>
                  <a:cs typeface="Microsoft YaHei"/>
                </a:rPr>
                <a:t>真正进入生产，需要跨越四道工程化门槛</a:t>
              </a:r>
            </a:p>
          </p:txBody>
        </p:sp>
        <p:grpSp>
          <p:nvGrpSpPr>
            <p:cNvPr id="31" name="hero-pillars"/>
            <p:cNvGrpSpPr/>
            <p:nvPr/>
          </p:nvGrpSpPr>
          <p:grpSpPr>
            <a:xfrm>
              <a:off x="2571750" y="4857750"/>
              <a:ext cx="7067550" cy="590550"/>
              <a:chOff x="2571750" y="4857750"/>
              <a:chExt cx="7067550" cy="590550"/>
            </a:xfrm>
          </p:grpSpPr>
          <p:grpSp>
            <p:nvGrpSpPr>
              <p:cNvPr id="18" name="pillar-1"/>
              <p:cNvGrpSpPr/>
              <p:nvPr/>
            </p:nvGrpSpPr>
            <p:grpSpPr>
              <a:xfrm>
                <a:off x="2571750" y="4857750"/>
                <a:ext cx="1619250" cy="590550"/>
                <a:chOff x="2571750" y="4857750"/>
                <a:chExt cx="1619250" cy="590550"/>
              </a:xfrm>
            </p:grpSpPr>
            <p:sp>
              <p:nvSpPr>
                <p:cNvPr id="15" name="Rectangle 15"/>
                <p:cNvSpPr/>
                <p:nvPr/>
              </p:nvSpPr>
              <p:spPr>
                <a:xfrm>
                  <a:off x="2571750" y="4857750"/>
                  <a:ext cx="1619250" cy="590550"/>
                </a:xfrm>
                <a:prstGeom prst="roundRect">
                  <a:avLst>
                    <a:gd name="adj" fmla="val 50000"/>
                  </a:avLst>
                </a:prstGeom>
                <a:gradFill>
                  <a:gsLst>
                    <a:gs pos="0">
                      <a:srgbClr val="5B8DEF">
                        <a:alpha val="22000"/>
                      </a:srgbClr>
                    </a:gs>
                    <a:gs pos="100000">
                      <a:srgbClr val="A26BFA">
                        <a:alpha val="12000"/>
                      </a:srgbClr>
                    </a:gs>
                  </a:gsLst>
                  <a:lin ang="5400000" scaled="1"/>
                </a:gradFill>
                <a:ln w="9525">
                  <a:solidFill>
                    <a:srgbClr val="5B8DEF">
                      <a:alpha val="55000"/>
                    </a:srgbClr>
                  </a:solidFill>
                </a:ln>
              </p:spPr>
            </p:sp>
            <p:sp>
              <p:nvSpPr>
                <p:cNvPr id="16" name="Ellipse 16"/>
                <p:cNvSpPr/>
                <p:nvPr/>
              </p:nvSpPr>
              <p:spPr>
                <a:xfrm>
                  <a:off x="2914650" y="5095875"/>
                  <a:ext cx="114300" cy="114300"/>
                </a:xfrm>
                <a:prstGeom prst="ellipse">
                  <a:avLst/>
                </a:prstGeom>
                <a:solidFill>
                  <a:srgbClr val="5B8DEF"/>
                </a:solidFill>
                <a:ln>
                  <a:noFill/>
                </a:ln>
              </p:spPr>
            </p:sp>
            <p:sp>
              <p:nvSpPr>
                <p:cNvPr id="17" name="TextBox 17"/>
                <p:cNvSpPr txBox="1"/>
                <p:nvPr/>
              </p:nvSpPr>
              <p:spPr>
                <a:xfrm>
                  <a:off x="3162300" y="4962525"/>
                  <a:ext cx="762000"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架构</a:t>
                  </a:r>
                </a:p>
              </p:txBody>
            </p:sp>
          </p:grpSp>
          <p:grpSp>
            <p:nvGrpSpPr>
              <p:cNvPr id="22" name="pillar-2"/>
              <p:cNvGrpSpPr/>
              <p:nvPr/>
            </p:nvGrpSpPr>
            <p:grpSpPr>
              <a:xfrm>
                <a:off x="4381500" y="4857750"/>
                <a:ext cx="1638300" cy="590550"/>
                <a:chOff x="4381500" y="4857750"/>
                <a:chExt cx="1638300" cy="590550"/>
              </a:xfrm>
            </p:grpSpPr>
            <p:sp>
              <p:nvSpPr>
                <p:cNvPr id="19" name="Rectangle 19"/>
                <p:cNvSpPr/>
                <p:nvPr/>
              </p:nvSpPr>
              <p:spPr>
                <a:xfrm>
                  <a:off x="4381500" y="4857750"/>
                  <a:ext cx="1619250" cy="590550"/>
                </a:xfrm>
                <a:prstGeom prst="roundRect">
                  <a:avLst>
                    <a:gd name="adj" fmla="val 50000"/>
                  </a:avLst>
                </a:prstGeom>
                <a:gradFill>
                  <a:gsLst>
                    <a:gs pos="0">
                      <a:srgbClr val="5B8DEF">
                        <a:alpha val="22000"/>
                      </a:srgbClr>
                    </a:gs>
                    <a:gs pos="100000">
                      <a:srgbClr val="A26BFA">
                        <a:alpha val="12000"/>
                      </a:srgbClr>
                    </a:gs>
                  </a:gsLst>
                  <a:lin ang="5400000" scaled="1"/>
                </a:gradFill>
                <a:ln w="9525">
                  <a:solidFill>
                    <a:srgbClr val="A26BFA">
                      <a:alpha val="55000"/>
                    </a:srgbClr>
                  </a:solidFill>
                </a:ln>
              </p:spPr>
            </p:sp>
            <p:sp>
              <p:nvSpPr>
                <p:cNvPr id="20" name="Ellipse 20"/>
                <p:cNvSpPr/>
                <p:nvPr/>
              </p:nvSpPr>
              <p:spPr>
                <a:xfrm>
                  <a:off x="4724400" y="5095875"/>
                  <a:ext cx="114300" cy="114300"/>
                </a:xfrm>
                <a:prstGeom prst="ellipse">
                  <a:avLst/>
                </a:prstGeom>
                <a:solidFill>
                  <a:srgbClr val="A26BFA"/>
                </a:solidFill>
                <a:ln>
                  <a:noFill/>
                </a:ln>
              </p:spPr>
            </p:sp>
            <p:sp>
              <p:nvSpPr>
                <p:cNvPr id="21" name="TextBox 21"/>
                <p:cNvSpPr txBox="1"/>
                <p:nvPr/>
              </p:nvSpPr>
              <p:spPr>
                <a:xfrm>
                  <a:off x="4972050" y="4962525"/>
                  <a:ext cx="1047750"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上下文</a:t>
                  </a:r>
                </a:p>
              </p:txBody>
            </p:sp>
          </p:grpSp>
          <p:grpSp>
            <p:nvGrpSpPr>
              <p:cNvPr id="26" name="pillar-3"/>
              <p:cNvGrpSpPr/>
              <p:nvPr/>
            </p:nvGrpSpPr>
            <p:grpSpPr>
              <a:xfrm>
                <a:off x="6191250" y="4857750"/>
                <a:ext cx="1619250" cy="590550"/>
                <a:chOff x="6191250" y="4857750"/>
                <a:chExt cx="1619250" cy="590550"/>
              </a:xfrm>
            </p:grpSpPr>
            <p:sp>
              <p:nvSpPr>
                <p:cNvPr id="23" name="Rectangle 23"/>
                <p:cNvSpPr/>
                <p:nvPr/>
              </p:nvSpPr>
              <p:spPr>
                <a:xfrm>
                  <a:off x="6191250" y="4857750"/>
                  <a:ext cx="1619250" cy="590550"/>
                </a:xfrm>
                <a:prstGeom prst="roundRect">
                  <a:avLst>
                    <a:gd name="adj" fmla="val 50000"/>
                  </a:avLst>
                </a:prstGeom>
                <a:gradFill>
                  <a:gsLst>
                    <a:gs pos="0">
                      <a:srgbClr val="5B8DEF">
                        <a:alpha val="22000"/>
                      </a:srgbClr>
                    </a:gs>
                    <a:gs pos="100000">
                      <a:srgbClr val="A26BFA">
                        <a:alpha val="12000"/>
                      </a:srgbClr>
                    </a:gs>
                  </a:gsLst>
                  <a:lin ang="5400000" scaled="1"/>
                </a:gradFill>
                <a:ln w="9525">
                  <a:solidFill>
                    <a:srgbClr val="3DDDFC">
                      <a:alpha val="55000"/>
                    </a:srgbClr>
                  </a:solidFill>
                </a:ln>
              </p:spPr>
            </p:sp>
            <p:sp>
              <p:nvSpPr>
                <p:cNvPr id="24" name="Ellipse 24"/>
                <p:cNvSpPr/>
                <p:nvPr/>
              </p:nvSpPr>
              <p:spPr>
                <a:xfrm>
                  <a:off x="6534150" y="5095875"/>
                  <a:ext cx="114300" cy="114300"/>
                </a:xfrm>
                <a:prstGeom prst="ellipse">
                  <a:avLst/>
                </a:prstGeom>
                <a:solidFill>
                  <a:srgbClr val="3DDDFC"/>
                </a:solidFill>
                <a:ln>
                  <a:noFill/>
                </a:ln>
              </p:spPr>
            </p:sp>
            <p:sp>
              <p:nvSpPr>
                <p:cNvPr id="25" name="TextBox 25"/>
                <p:cNvSpPr txBox="1"/>
                <p:nvPr/>
              </p:nvSpPr>
              <p:spPr>
                <a:xfrm>
                  <a:off x="6781800" y="4962525"/>
                  <a:ext cx="762000"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评估</a:t>
                  </a:r>
                </a:p>
              </p:txBody>
            </p:sp>
          </p:grpSp>
          <p:grpSp>
            <p:nvGrpSpPr>
              <p:cNvPr id="30" name="pillar-4"/>
              <p:cNvGrpSpPr/>
              <p:nvPr/>
            </p:nvGrpSpPr>
            <p:grpSpPr>
              <a:xfrm>
                <a:off x="8001000" y="4857750"/>
                <a:ext cx="1638300" cy="590550"/>
                <a:chOff x="8001000" y="4857750"/>
                <a:chExt cx="1638300" cy="590550"/>
              </a:xfrm>
            </p:grpSpPr>
            <p:sp>
              <p:nvSpPr>
                <p:cNvPr id="27" name="Rectangle 27"/>
                <p:cNvSpPr/>
                <p:nvPr/>
              </p:nvSpPr>
              <p:spPr>
                <a:xfrm>
                  <a:off x="8001000" y="4857750"/>
                  <a:ext cx="1619250" cy="590550"/>
                </a:xfrm>
                <a:prstGeom prst="roundRect">
                  <a:avLst>
                    <a:gd name="adj" fmla="val 50000"/>
                  </a:avLst>
                </a:prstGeom>
                <a:gradFill>
                  <a:gsLst>
                    <a:gs pos="0">
                      <a:srgbClr val="5B8DEF">
                        <a:alpha val="22000"/>
                      </a:srgbClr>
                    </a:gs>
                    <a:gs pos="100000">
                      <a:srgbClr val="A26BFA">
                        <a:alpha val="12000"/>
                      </a:srgbClr>
                    </a:gs>
                  </a:gsLst>
                  <a:lin ang="5400000" scaled="1"/>
                </a:gradFill>
                <a:ln w="9525">
                  <a:solidFill>
                    <a:srgbClr val="4ADE80">
                      <a:alpha val="55000"/>
                    </a:srgbClr>
                  </a:solidFill>
                </a:ln>
              </p:spPr>
            </p:sp>
            <p:sp>
              <p:nvSpPr>
                <p:cNvPr id="28" name="Ellipse 28"/>
                <p:cNvSpPr/>
                <p:nvPr/>
              </p:nvSpPr>
              <p:spPr>
                <a:xfrm>
                  <a:off x="8343900" y="5095875"/>
                  <a:ext cx="114300" cy="114300"/>
                </a:xfrm>
                <a:prstGeom prst="ellipse">
                  <a:avLst/>
                </a:prstGeom>
                <a:solidFill>
                  <a:srgbClr val="4ADE80"/>
                </a:solidFill>
                <a:ln>
                  <a:noFill/>
                </a:ln>
              </p:spPr>
            </p:sp>
            <p:sp>
              <p:nvSpPr>
                <p:cNvPr id="29" name="TextBox 29"/>
                <p:cNvSpPr txBox="1"/>
                <p:nvPr/>
              </p:nvSpPr>
              <p:spPr>
                <a:xfrm>
                  <a:off x="8591550" y="4962525"/>
                  <a:ext cx="1047750"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可观测</a:t>
                  </a:r>
                </a:p>
              </p:txBody>
            </p:sp>
          </p:grpSp>
        </p:grpSp>
        <p:grpSp>
          <p:nvGrpSpPr>
            <p:cNvPr id="34" name="hero-footer"/>
            <p:cNvGrpSpPr/>
            <p:nvPr/>
          </p:nvGrpSpPr>
          <p:grpSpPr>
            <a:xfrm>
              <a:off x="571500" y="6392228"/>
              <a:ext cx="11048953" cy="247650"/>
              <a:chOff x="571500" y="6392228"/>
              <a:chExt cx="11048953" cy="247650"/>
            </a:xfrm>
          </p:grpSpPr>
          <p:sp>
            <p:nvSpPr>
              <p:cNvPr id="32" name="TextBox 32"/>
              <p:cNvSpPr txBox="1"/>
              <p:nvPr/>
            </p:nvSpPr>
            <p:spPr>
              <a:xfrm>
                <a:off x="571500" y="6392228"/>
                <a:ext cx="1461135" cy="247650"/>
              </a:xfrm>
              <a:prstGeom prst="rect">
                <a:avLst/>
              </a:prstGeom>
              <a:noFill/>
              <a:ln>
                <a:noFill/>
              </a:ln>
            </p:spPr>
            <p:txBody>
              <a:bodyPr wrap="none" lIns="0" tIns="55721" rIns="0" bIns="0" anchor="t" anchorCtr="0">
                <a:noAutofit/>
              </a:bodyPr>
              <a:lstStyle/>
              <a:p>
                <a:pPr algn="l"/>
                <a:r>
                  <a:rPr lang="zh-CN" sz="980" b="1" dirty="0">
                    <a:solidFill>
                      <a:srgbClr val="A8B0D0"/>
                    </a:solidFill>
                    <a:latin typeface="Microsoft YaHei"/>
                    <a:ea typeface="Microsoft YaHei"/>
                    <a:cs typeface="Microsoft YaHei"/>
                  </a:rPr>
                  <a:t>AI Agent 工程化</a:t>
                </a:r>
              </a:p>
            </p:txBody>
          </p:sp>
          <p:sp>
            <p:nvSpPr>
              <p:cNvPr id="33" name="TextBox 33"/>
              <p:cNvSpPr txBox="1"/>
              <p:nvPr/>
            </p:nvSpPr>
            <p:spPr>
              <a:xfrm>
                <a:off x="10874407" y="639222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02 / 12</a:t>
                </a:r>
              </a:p>
            </p:txBody>
          </p:sp>
        </p:grpSp>
      </p:grpSp>
    </p:spTree>
  </p:cSld>
  <p:clrMapOvr>
    <a:masterClrMapping/>
  </p:clrMapOvr>
</p:sld>
</file>

<file path=ppt/slides/slide3.xml><?xml version="1.0" encoding="utf-8"?>
<p:sld xmlns:a="http://schemas.openxmlformats.org/drawingml/2006/main" xmlns:p="http://schemas.openxmlformats.org/presentationml/2006/main" showMasterSp="1">
  <p:cSld>
    <p:spTree>
      <p:nvGrpSpPr>
        <p:cNvPr id="1" name=""/>
        <p:cNvGrpSpPr/>
        <p:nvPr/>
      </p:nvGrpSpPr>
      <p:grpSpPr>
        <a:xfrm>
          <a:off x="0" y="0"/>
          <a:ext cx="0" cy="0"/>
          <a:chOff x="0" y="0"/>
          <a:chExt cx="0" cy="0"/>
        </a:xfrm>
      </p:grpSpPr>
      <p:grpSp>
        <p:nvGrpSpPr>
          <p:cNvPr id="73" name="authored-scene"/>
          <p:cNvGrpSpPr/>
          <p:nvPr/>
        </p:nvGrpSpPr>
        <p:grpSpPr>
          <a:xfrm>
            <a:off x="0" y="0"/>
            <a:ext cx="12192000" cy="6858000"/>
            <a:chOff x="0" y="0"/>
            <a:chExt cx="12192000" cy="6858000"/>
          </a:xfrm>
        </p:grpSpPr>
        <p:grpSp>
          <p:nvGrpSpPr>
            <p:cNvPr id="5"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sp>
            <p:nvSpPr>
              <p:cNvPr id="3" name="Rectangle 3"/>
              <p:cNvSpPr/>
              <p:nvPr/>
            </p:nvSpPr>
            <p:spPr>
              <a:xfrm>
                <a:off x="0" y="0"/>
                <a:ext cx="12192000" cy="6858000"/>
              </a:xfrm>
              <a:prstGeom prst="rect">
                <a:avLst/>
              </a:prstGeom>
              <a:gradFill>
                <a:gsLst>
                  <a:gs pos="0">
                    <a:srgbClr val="5B8DEF">
                      <a:alpha val="22000"/>
                    </a:srgbClr>
                  </a:gs>
                  <a:gs pos="100000">
                    <a:srgbClr val="5B8DEF">
                      <a:alpha val="0"/>
                    </a:srgbClr>
                  </a:gs>
                </a:gsLst>
                <a:path path="circle">
                  <a:fillToRect l="20000" t="15000" r="80000" b="85000"/>
                </a:path>
              </a:gradFill>
              <a:ln>
                <a:noFill/>
              </a:ln>
            </p:spPr>
          </p:sp>
          <p:sp>
            <p:nvSpPr>
              <p:cNvPr id="4" name="Rectangle 4"/>
              <p:cNvSpPr/>
              <p:nvPr/>
            </p:nvSpPr>
            <p:spPr>
              <a:xfrm>
                <a:off x="0" y="0"/>
                <a:ext cx="12192000" cy="6858000"/>
              </a:xfrm>
              <a:prstGeom prst="rect">
                <a:avLst/>
              </a:prstGeom>
              <a:gradFill>
                <a:gsLst>
                  <a:gs pos="0">
                    <a:srgbClr val="A26BFA">
                      <a:alpha val="18000"/>
                    </a:srgbClr>
                  </a:gs>
                  <a:gs pos="100000">
                    <a:srgbClr val="A26BFA">
                      <a:alpha val="0"/>
                    </a:srgbClr>
                  </a:gs>
                </a:gsLst>
                <a:path path="circle">
                  <a:fillToRect l="85000" t="80000" r="15000" b="20000"/>
                </a:path>
              </a:gradFill>
              <a:ln>
                <a:noFill/>
              </a:ln>
            </p:spPr>
          </p:sp>
        </p:grpSp>
        <p:grpSp>
          <p:nvGrpSpPr>
            <p:cNvPr id="9" name="header"/>
            <p:cNvGrpSpPr/>
            <p:nvPr/>
          </p:nvGrpSpPr>
          <p:grpSpPr>
            <a:xfrm>
              <a:off x="571500" y="379095"/>
              <a:ext cx="8014811" cy="819150"/>
              <a:chOff x="571500" y="379095"/>
              <a:chExt cx="8014811" cy="819150"/>
            </a:xfrm>
          </p:grpSpPr>
          <p:sp>
            <p:nvSpPr>
              <p:cNvPr id="6" name="Rectangle 6"/>
              <p:cNvSpPr/>
              <p:nvPr/>
            </p:nvSpPr>
            <p:spPr>
              <a:xfrm>
                <a:off x="571500" y="552450"/>
                <a:ext cx="57150" cy="304800"/>
              </a:xfrm>
              <a:prstGeom prst="roundRect">
                <a:avLst>
                  <a:gd name="adj" fmla="val 50000"/>
                </a:avLst>
              </a:prstGeom>
              <a:gradFill>
                <a:gsLst>
                  <a:gs pos="0">
                    <a:srgbClr val="5B8DEF"/>
                  </a:gs>
                  <a:gs pos="50000">
                    <a:srgbClr val="A26BFA"/>
                  </a:gs>
                  <a:gs pos="100000">
                    <a:srgbClr val="3DDDFC"/>
                  </a:gs>
                </a:gsLst>
                <a:lin ang="0" scaled="1"/>
              </a:gradFill>
              <a:ln>
                <a:noFill/>
              </a:ln>
            </p:spPr>
          </p:sp>
          <p:sp>
            <p:nvSpPr>
              <p:cNvPr id="7" name="TextBox 7"/>
              <p:cNvSpPr txBox="1"/>
              <p:nvPr/>
            </p:nvSpPr>
            <p:spPr>
              <a:xfrm>
                <a:off x="762000" y="379095"/>
                <a:ext cx="7294721" cy="647700"/>
              </a:xfrm>
              <a:prstGeom prst="rect">
                <a:avLst/>
              </a:prstGeom>
              <a:noFill/>
              <a:ln>
                <a:noFill/>
              </a:ln>
            </p:spPr>
            <p:txBody>
              <a:bodyPr wrap="none" lIns="0" tIns="145733" rIns="0" bIns="0" anchor="t" anchorCtr="0">
                <a:noAutofit/>
              </a:bodyPr>
              <a:lstStyle/>
              <a:p>
                <a:pPr algn="l"/>
                <a:r>
                  <a:rPr lang="zh-CN" sz="2550" b="1" dirty="0">
                    <a:solidFill>
                      <a:srgbClr val="E8ECFF"/>
                    </a:solidFill>
                    <a:latin typeface="Microsoft YaHei"/>
                    <a:ea typeface="Microsoft YaHei"/>
                    <a:cs typeface="Microsoft YaHei"/>
                  </a:rPr>
                  <a:t>三道阻碍 Agent 落地的现实门槛</a:t>
                </a:r>
              </a:p>
            </p:txBody>
          </p:sp>
          <p:sp>
            <p:nvSpPr>
              <p:cNvPr id="8" name="TextBox 8"/>
              <p:cNvSpPr txBox="1"/>
              <p:nvPr/>
            </p:nvSpPr>
            <p:spPr>
              <a:xfrm>
                <a:off x="762000" y="931545"/>
                <a:ext cx="7824311" cy="266700"/>
              </a:xfrm>
              <a:prstGeom prst="rect">
                <a:avLst/>
              </a:prstGeom>
              <a:noFill/>
              <a:ln>
                <a:noFill/>
              </a:ln>
            </p:spPr>
            <p:txBody>
              <a:bodyPr wrap="none" lIns="0" tIns="60007" rIns="0" bIns="0" anchor="t" anchorCtr="0">
                <a:noAutofit/>
              </a:bodyPr>
              <a:lstStyle/>
              <a:p>
                <a:pPr algn="l"/>
                <a:r>
                  <a:rPr lang="en-US" sz="1050" b="1" spc="225" dirty="0">
                    <a:solidFill>
                      <a:srgbClr val="A8B0D0"/>
                    </a:solidFill>
                    <a:latin typeface="Microsoft YaHei"/>
                    <a:ea typeface="Microsoft YaHei"/>
                    <a:cs typeface="Microsoft YaHei"/>
                  </a:rPr>
                  <a:t>PERFORMANCE · COST · QUALITY — THREE BARRIERS BETWEEN DEMO AND PRODUCTION</a:t>
                </a:r>
              </a:p>
            </p:txBody>
          </p:sp>
        </p:grpSp>
        <p:grpSp>
          <p:nvGrpSpPr>
            <p:cNvPr id="29" name="pillar-perf"/>
            <p:cNvGrpSpPr/>
            <p:nvPr/>
          </p:nvGrpSpPr>
          <p:grpSpPr>
            <a:xfrm>
              <a:off x="762000" y="1524000"/>
              <a:ext cx="3762375" cy="4667250"/>
              <a:chOff x="762000" y="1524000"/>
              <a:chExt cx="3762375" cy="4667250"/>
            </a:xfrm>
          </p:grpSpPr>
          <p:sp>
            <p:nvSpPr>
              <p:cNvPr id="10" name="Rectangle 10"/>
              <p:cNvSpPr/>
              <p:nvPr/>
            </p:nvSpPr>
            <p:spPr>
              <a:xfrm>
                <a:off x="762000" y="1524000"/>
                <a:ext cx="3524250" cy="4667250"/>
              </a:xfrm>
              <a:prstGeom prst="roundRect">
                <a:avLst>
                  <a:gd name="adj" fmla="val 4865"/>
                </a:avLst>
              </a:prstGeom>
              <a:gradFill>
                <a:gsLst>
                  <a:gs pos="0">
                    <a:srgbClr val="1A2150">
                      <a:alpha val="70000"/>
                    </a:srgbClr>
                  </a:gs>
                  <a:gs pos="100000">
                    <a:srgbClr val="1A2150">
                      <a:alpha val="35000"/>
                    </a:srgbClr>
                  </a:gs>
                </a:gsLst>
                <a:lin ang="5400000" scaled="1"/>
              </a:gradFill>
              <a:ln w="9525">
                <a:solidFill>
                  <a:srgbClr val="FFFFFF">
                    <a:alpha val="16000"/>
                  </a:srgbClr>
                </a:solidFill>
              </a:ln>
            </p:spPr>
          </p:sp>
          <p:sp>
            <p:nvSpPr>
              <p:cNvPr id="11" name="Rectangle 11"/>
              <p:cNvSpPr/>
              <p:nvPr/>
            </p:nvSpPr>
            <p:spPr>
              <a:xfrm>
                <a:off x="933450" y="1533525"/>
                <a:ext cx="318135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12" name="Freeform 12"/>
              <p:cNvSpPr/>
              <p:nvPr/>
            </p:nvSpPr>
            <p:spPr>
              <a:xfrm>
                <a:off x="762000" y="1524000"/>
                <a:ext cx="3524250" cy="1219200"/>
              </a:xfrm>
              <a:custGeom>
                <a:avLst/>
                <a:gdLst/>
                <a:ahLst/>
                <a:cxnLst/>
                <a:rect l="l" t="t" r="r" b="b"/>
                <a:pathLst>
                  <a:path w="3524250" h="1219200">
                    <a:moveTo>
                      <a:pt x="171450" y="0"/>
                    </a:moveTo>
                    <a:lnTo>
                      <a:pt x="3352800" y="0"/>
                    </a:lnTo>
                    <a:cubicBezTo>
                      <a:pt x="3447489" y="0"/>
                      <a:pt x="3524250" y="76761"/>
                      <a:pt x="3524250" y="171450"/>
                    </a:cubicBezTo>
                    <a:lnTo>
                      <a:pt x="3524250" y="1219200"/>
                    </a:lnTo>
                    <a:lnTo>
                      <a:pt x="0" y="1219200"/>
                    </a:lnTo>
                    <a:lnTo>
                      <a:pt x="0" y="171450"/>
                    </a:lnTo>
                    <a:cubicBezTo>
                      <a:pt x="0" y="76761"/>
                      <a:pt x="76761" y="0"/>
                      <a:pt x="171450" y="0"/>
                    </a:cubicBezTo>
                    <a:close/>
                  </a:path>
                </a:pathLst>
              </a:custGeom>
              <a:gradFill>
                <a:gsLst>
                  <a:gs pos="0">
                    <a:srgbClr val="5B8DEF">
                      <a:alpha val="85000"/>
                    </a:srgbClr>
                  </a:gs>
                  <a:gs pos="100000">
                    <a:srgbClr val="5B8DEF">
                      <a:alpha val="40000"/>
                    </a:srgbClr>
                  </a:gs>
                </a:gsLst>
                <a:lin ang="2700000" scaled="1"/>
              </a:gradFill>
              <a:ln>
                <a:noFill/>
              </a:ln>
            </p:spPr>
          </p:sp>
          <p:sp>
            <p:nvSpPr>
              <p:cNvPr id="13" name="Ellipse 13"/>
              <p:cNvSpPr/>
              <p:nvPr/>
            </p:nvSpPr>
            <p:spPr>
              <a:xfrm>
                <a:off x="1219200" y="1790700"/>
                <a:ext cx="609600" cy="609600"/>
              </a:xfrm>
              <a:prstGeom prst="ellipse">
                <a:avLst/>
              </a:prstGeom>
              <a:solidFill>
                <a:srgbClr val="0A0E27">
                  <a:alpha val="55000"/>
                </a:srgbClr>
              </a:solidFill>
              <a:ln>
                <a:noFill/>
              </a:ln>
            </p:spPr>
          </p:sp>
          <p:grpSp>
            <p:nvGrpSpPr>
              <p:cNvPr id="16" name="Group 16"/>
              <p:cNvGrpSpPr/>
              <p:nvPr/>
            </p:nvGrpSpPr>
            <p:grpSpPr>
              <a:xfrm>
                <a:off x="1323975" y="1938189"/>
                <a:ext cx="400198" cy="271611"/>
                <a:chOff x="1323975" y="1938189"/>
                <a:chExt cx="400198" cy="271611"/>
              </a:xfrm>
            </p:grpSpPr>
            <p:sp>
              <p:nvSpPr>
                <p:cNvPr id="14" name="Freeform 14"/>
                <p:cNvSpPr/>
                <p:nvPr/>
              </p:nvSpPr>
              <p:spPr>
                <a:xfrm>
                  <a:off x="1338262" y="1952449"/>
                  <a:ext cx="371475" cy="243063"/>
                </a:xfrm>
                <a:custGeom>
                  <a:avLst/>
                  <a:gdLst/>
                  <a:ahLst/>
                  <a:cxnLst/>
                  <a:rect l="l" t="t" r="r" b="b"/>
                  <a:pathLst>
                    <a:path w="371475" h="243063">
                      <a:moveTo>
                        <a:pt x="371475" y="185913"/>
                      </a:moveTo>
                      <a:lnTo>
                        <a:pt x="371475" y="228776"/>
                      </a:lnTo>
                      <a:cubicBezTo>
                        <a:pt x="371475" y="236666"/>
                        <a:pt x="365078" y="243063"/>
                        <a:pt x="357188" y="243063"/>
                      </a:cubicBezTo>
                      <a:lnTo>
                        <a:pt x="14288" y="243063"/>
                      </a:lnTo>
                      <a:cubicBezTo>
                        <a:pt x="6397" y="243063"/>
                        <a:pt x="0" y="236666"/>
                        <a:pt x="0" y="228776"/>
                      </a:cubicBezTo>
                      <a:lnTo>
                        <a:pt x="0" y="187931"/>
                      </a:lnTo>
                      <a:cubicBezTo>
                        <a:pt x="0" y="85276"/>
                        <a:pt x="82421" y="533"/>
                        <a:pt x="185077" y="176"/>
                      </a:cubicBezTo>
                      <a:cubicBezTo>
                        <a:pt x="234452" y="0"/>
                        <a:pt x="281865" y="19491"/>
                        <a:pt x="316840" y="54343"/>
                      </a:cubicBezTo>
                      <a:cubicBezTo>
                        <a:pt x="351816" y="89194"/>
                        <a:pt x="371475" y="136538"/>
                        <a:pt x="371475" y="185913"/>
                      </a:cubicBezTo>
                      <a:close/>
                    </a:path>
                  </a:pathLst>
                </a:custGeom>
                <a:solidFill>
                  <a:srgbClr val="3DDDFC">
                    <a:alpha val="20000"/>
                  </a:srgbClr>
                </a:solidFill>
                <a:ln>
                  <a:noFill/>
                </a:ln>
              </p:spPr>
            </p:sp>
            <p:sp>
              <p:nvSpPr>
                <p:cNvPr id="15" name="Freeform 15"/>
                <p:cNvSpPr/>
                <p:nvPr/>
              </p:nvSpPr>
              <p:spPr>
                <a:xfrm>
                  <a:off x="1323975" y="1938189"/>
                  <a:ext cx="400198" cy="271611"/>
                </a:xfrm>
                <a:custGeom>
                  <a:avLst/>
                  <a:gdLst/>
                  <a:ahLst/>
                  <a:cxnLst/>
                  <a:rect l="l" t="t" r="r" b="b"/>
                  <a:pathLst>
                    <a:path w="400198" h="271611">
                      <a:moveTo>
                        <a:pt x="341221" y="58495"/>
                      </a:moveTo>
                      <a:cubicBezTo>
                        <a:pt x="303814" y="21004"/>
                        <a:pt x="252986" y="0"/>
                        <a:pt x="200025" y="149"/>
                      </a:cubicBezTo>
                      <a:lnTo>
                        <a:pt x="199311" y="149"/>
                      </a:lnTo>
                      <a:cubicBezTo>
                        <a:pt x="89422" y="524"/>
                        <a:pt x="0" y="91232"/>
                        <a:pt x="0" y="202192"/>
                      </a:cubicBezTo>
                      <a:lnTo>
                        <a:pt x="0" y="243036"/>
                      </a:lnTo>
                      <a:cubicBezTo>
                        <a:pt x="0" y="258818"/>
                        <a:pt x="12793" y="271611"/>
                        <a:pt x="28575" y="271611"/>
                      </a:cubicBezTo>
                      <a:lnTo>
                        <a:pt x="371475" y="271611"/>
                      </a:lnTo>
                      <a:cubicBezTo>
                        <a:pt x="387257" y="271611"/>
                        <a:pt x="400050" y="258818"/>
                        <a:pt x="400050" y="243036"/>
                      </a:cubicBezTo>
                      <a:lnTo>
                        <a:pt x="400050" y="200174"/>
                      </a:lnTo>
                      <a:cubicBezTo>
                        <a:pt x="400198" y="146976"/>
                        <a:pt x="379007" y="95941"/>
                        <a:pt x="341221" y="58495"/>
                      </a:cubicBezTo>
                      <a:close/>
                      <a:moveTo>
                        <a:pt x="371475" y="243036"/>
                      </a:moveTo>
                      <a:lnTo>
                        <a:pt x="185220" y="243036"/>
                      </a:lnTo>
                      <a:lnTo>
                        <a:pt x="283018" y="108555"/>
                      </a:lnTo>
                      <a:cubicBezTo>
                        <a:pt x="287663" y="102174"/>
                        <a:pt x="286256" y="93234"/>
                        <a:pt x="279874" y="88588"/>
                      </a:cubicBezTo>
                      <a:cubicBezTo>
                        <a:pt x="273493" y="83943"/>
                        <a:pt x="264553" y="85350"/>
                        <a:pt x="259907" y="91732"/>
                      </a:cubicBezTo>
                      <a:lnTo>
                        <a:pt x="149876" y="243036"/>
                      </a:lnTo>
                      <a:lnTo>
                        <a:pt x="28575" y="243036"/>
                      </a:lnTo>
                      <a:lnTo>
                        <a:pt x="28575" y="202192"/>
                      </a:lnTo>
                      <a:cubicBezTo>
                        <a:pt x="28575" y="196691"/>
                        <a:pt x="28843" y="191262"/>
                        <a:pt x="29343" y="185886"/>
                      </a:cubicBezTo>
                      <a:lnTo>
                        <a:pt x="71438" y="185886"/>
                      </a:lnTo>
                      <a:cubicBezTo>
                        <a:pt x="79328" y="185886"/>
                        <a:pt x="85725" y="179490"/>
                        <a:pt x="85725" y="171599"/>
                      </a:cubicBezTo>
                      <a:cubicBezTo>
                        <a:pt x="85725" y="163708"/>
                        <a:pt x="79328" y="157311"/>
                        <a:pt x="71438" y="157311"/>
                      </a:cubicBezTo>
                      <a:lnTo>
                        <a:pt x="34415" y="157311"/>
                      </a:lnTo>
                      <a:cubicBezTo>
                        <a:pt x="52846" y="87910"/>
                        <a:pt x="112996" y="35439"/>
                        <a:pt x="185738" y="29331"/>
                      </a:cubicBezTo>
                      <a:lnTo>
                        <a:pt x="185738" y="71586"/>
                      </a:lnTo>
                      <a:cubicBezTo>
                        <a:pt x="185738" y="79477"/>
                        <a:pt x="192134" y="85874"/>
                        <a:pt x="200025" y="85874"/>
                      </a:cubicBezTo>
                      <a:cubicBezTo>
                        <a:pt x="207916" y="85874"/>
                        <a:pt x="214312" y="79477"/>
                        <a:pt x="214312" y="71586"/>
                      </a:cubicBezTo>
                      <a:lnTo>
                        <a:pt x="214312" y="29313"/>
                      </a:lnTo>
                      <a:cubicBezTo>
                        <a:pt x="286956" y="35426"/>
                        <a:pt x="347819" y="86745"/>
                        <a:pt x="366117" y="157311"/>
                      </a:cubicBezTo>
                      <a:lnTo>
                        <a:pt x="328612" y="157311"/>
                      </a:lnTo>
                      <a:cubicBezTo>
                        <a:pt x="320722" y="157311"/>
                        <a:pt x="314325" y="163708"/>
                        <a:pt x="314325" y="171599"/>
                      </a:cubicBezTo>
                      <a:cubicBezTo>
                        <a:pt x="314325" y="179490"/>
                        <a:pt x="320722" y="185886"/>
                        <a:pt x="328612" y="185886"/>
                      </a:cubicBezTo>
                      <a:lnTo>
                        <a:pt x="370886" y="185886"/>
                      </a:lnTo>
                      <a:cubicBezTo>
                        <a:pt x="371261" y="190619"/>
                        <a:pt x="371475" y="195370"/>
                        <a:pt x="371475" y="200174"/>
                      </a:cubicBezTo>
                      <a:close/>
                    </a:path>
                  </a:pathLst>
                </a:custGeom>
                <a:solidFill>
                  <a:srgbClr val="3DDDFC"/>
                </a:solidFill>
                <a:ln>
                  <a:noFill/>
                </a:ln>
              </p:spPr>
            </p:sp>
          </p:grpSp>
          <p:sp>
            <p:nvSpPr>
              <p:cNvPr id="17" name="TextBox 17"/>
              <p:cNvSpPr txBox="1"/>
              <p:nvPr/>
            </p:nvSpPr>
            <p:spPr>
              <a:xfrm>
                <a:off x="1981200" y="1807845"/>
                <a:ext cx="1423511" cy="266700"/>
              </a:xfrm>
              <a:prstGeom prst="rect">
                <a:avLst/>
              </a:prstGeom>
              <a:noFill/>
              <a:ln>
                <a:noFill/>
              </a:ln>
            </p:spPr>
            <p:txBody>
              <a:bodyPr wrap="none" lIns="0" tIns="60007" rIns="0" bIns="0" anchor="t" anchorCtr="0">
                <a:noAutofit/>
              </a:bodyPr>
              <a:lstStyle/>
              <a:p>
                <a:pPr algn="l"/>
                <a:r>
                  <a:rPr lang="en-US" sz="1050" b="1" spc="225" dirty="0">
                    <a:solidFill>
                      <a:srgbClr val="E8ECFF"/>
                    </a:solidFill>
                    <a:latin typeface="Microsoft YaHei"/>
                    <a:ea typeface="Microsoft YaHei"/>
                    <a:cs typeface="Microsoft YaHei"/>
                  </a:rPr>
                  <a:t>PERFORMANCE</a:t>
                </a:r>
              </a:p>
            </p:txBody>
          </p:sp>
          <p:sp>
            <p:nvSpPr>
              <p:cNvPr id="18" name="TextBox 18"/>
              <p:cNvSpPr txBox="1"/>
              <p:nvPr/>
            </p:nvSpPr>
            <p:spPr>
              <a:xfrm>
                <a:off x="1981200" y="1964055"/>
                <a:ext cx="2105025" cy="495300"/>
              </a:xfrm>
              <a:prstGeom prst="rect">
                <a:avLst/>
              </a:prstGeom>
              <a:noFill/>
              <a:ln>
                <a:noFill/>
              </a:ln>
            </p:spPr>
            <p:txBody>
              <a:bodyPr wrap="none" lIns="0" tIns="111443" rIns="0" bIns="0" anchor="t" anchorCtr="0">
                <a:noAutofit/>
              </a:bodyPr>
              <a:lstStyle/>
              <a:p>
                <a:pPr algn="l"/>
                <a:r>
                  <a:rPr lang="zh-CN" sz="1950" b="1" dirty="0">
                    <a:solidFill>
                      <a:srgbClr val="FFFFFF"/>
                    </a:solidFill>
                    <a:latin typeface="Microsoft YaHei"/>
                    <a:ea typeface="Microsoft YaHei"/>
                    <a:cs typeface="Microsoft YaHei"/>
                  </a:rPr>
                  <a:t>性能不稳定</a:t>
                </a:r>
              </a:p>
            </p:txBody>
          </p:sp>
          <p:sp>
            <p:nvSpPr>
              <p:cNvPr id="19" name="Line 19"/>
              <p:cNvSpPr/>
              <p:nvPr/>
            </p:nvSpPr>
            <p:spPr>
              <a:xfrm>
                <a:off x="952500" y="3048000"/>
                <a:ext cx="3143250" cy="9525"/>
              </a:xfrm>
              <a:custGeom>
                <a:avLst/>
                <a:gdLst/>
                <a:ahLst/>
                <a:cxnLst/>
                <a:rect l="l" t="t" r="r" b="b"/>
                <a:pathLst>
                  <a:path w="3143250" h="9525">
                    <a:moveTo>
                      <a:pt x="0" y="0"/>
                    </a:moveTo>
                    <a:lnTo>
                      <a:pt x="3143250" y="0"/>
                    </a:lnTo>
                  </a:path>
                </a:pathLst>
              </a:custGeom>
              <a:noFill/>
              <a:ln w="9525">
                <a:solidFill>
                  <a:srgbClr val="FFFFFF">
                    <a:alpha val="16000"/>
                  </a:srgbClr>
                </a:solidFill>
              </a:ln>
            </p:spPr>
          </p:sp>
          <p:sp>
            <p:nvSpPr>
              <p:cNvPr id="20" name="TextBox 20"/>
              <p:cNvSpPr txBox="1"/>
              <p:nvPr/>
            </p:nvSpPr>
            <p:spPr>
              <a:xfrm>
                <a:off x="952500" y="3200400"/>
                <a:ext cx="2476500"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多步推理累积误差</a:t>
                </a:r>
              </a:p>
            </p:txBody>
          </p:sp>
          <p:sp>
            <p:nvSpPr>
              <p:cNvPr id="21" name="TextBox 21"/>
              <p:cNvSpPr txBox="1"/>
              <p:nvPr/>
            </p:nvSpPr>
            <p:spPr>
              <a:xfrm>
                <a:off x="952500" y="3567112"/>
                <a:ext cx="3571875"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每一步 LLM 调用都有 5-10% 抖动，</a:t>
                </a:r>
              </a:p>
            </p:txBody>
          </p:sp>
          <p:sp>
            <p:nvSpPr>
              <p:cNvPr id="22" name="TextBox 22"/>
              <p:cNvSpPr txBox="1"/>
              <p:nvPr/>
            </p:nvSpPr>
            <p:spPr>
              <a:xfrm>
                <a:off x="952500" y="3776662"/>
                <a:ext cx="2928938"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叠加后总成功率断崖式下滑。</a:t>
                </a:r>
              </a:p>
            </p:txBody>
          </p:sp>
          <p:sp>
            <p:nvSpPr>
              <p:cNvPr id="23" name="TextBox 23"/>
              <p:cNvSpPr txBox="1"/>
              <p:nvPr/>
            </p:nvSpPr>
            <p:spPr>
              <a:xfrm>
                <a:off x="952500" y="4171950"/>
                <a:ext cx="1890712"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P95 延迟失控</a:t>
                </a:r>
              </a:p>
            </p:txBody>
          </p:sp>
          <p:sp>
            <p:nvSpPr>
              <p:cNvPr id="24" name="TextBox 24"/>
              <p:cNvSpPr txBox="1"/>
              <p:nvPr/>
            </p:nvSpPr>
            <p:spPr>
              <a:xfrm>
                <a:off x="952500" y="4538662"/>
                <a:ext cx="2671762"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链式调用让 P50 看似可控,</a:t>
                </a:r>
              </a:p>
            </p:txBody>
          </p:sp>
          <p:sp>
            <p:nvSpPr>
              <p:cNvPr id="25" name="TextBox 25"/>
              <p:cNvSpPr txBox="1"/>
              <p:nvPr/>
            </p:nvSpPr>
            <p:spPr>
              <a:xfrm>
                <a:off x="952500" y="4748212"/>
                <a:ext cx="2403872"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P95 / P99 翻 5-10 倍。</a:t>
                </a:r>
              </a:p>
            </p:txBody>
          </p:sp>
          <p:sp>
            <p:nvSpPr>
              <p:cNvPr id="26" name="Rectangle 26"/>
              <p:cNvSpPr/>
              <p:nvPr/>
            </p:nvSpPr>
            <p:spPr>
              <a:xfrm>
                <a:off x="952500" y="5410200"/>
                <a:ext cx="3143250" cy="590550"/>
              </a:xfrm>
              <a:prstGeom prst="roundRect">
                <a:avLst>
                  <a:gd name="adj" fmla="val 19355"/>
                </a:avLst>
              </a:prstGeom>
              <a:solidFill>
                <a:srgbClr val="5B8DEF">
                  <a:alpha val="18000"/>
                </a:srgbClr>
              </a:solidFill>
              <a:ln w="9525">
                <a:solidFill>
                  <a:srgbClr val="5B8DEF">
                    <a:alpha val="50000"/>
                  </a:srgbClr>
                </a:solidFill>
              </a:ln>
            </p:spPr>
          </p:sp>
          <p:sp>
            <p:nvSpPr>
              <p:cNvPr id="27" name="TextBox 27"/>
              <p:cNvSpPr txBox="1"/>
              <p:nvPr/>
            </p:nvSpPr>
            <p:spPr>
              <a:xfrm>
                <a:off x="1104900" y="5506402"/>
                <a:ext cx="1507569" cy="247650"/>
              </a:xfrm>
              <a:prstGeom prst="rect">
                <a:avLst/>
              </a:prstGeom>
              <a:noFill/>
              <a:ln>
                <a:noFill/>
              </a:ln>
            </p:spPr>
            <p:txBody>
              <a:bodyPr wrap="none" lIns="0" tIns="55721" rIns="0" bIns="0" anchor="t" anchorCtr="0">
                <a:noAutofit/>
              </a:bodyPr>
              <a:lstStyle/>
              <a:p>
                <a:pPr algn="l"/>
                <a:r>
                  <a:rPr lang="en-US" sz="980" b="1" spc="150" dirty="0">
                    <a:solidFill>
                      <a:srgbClr val="A8B0D0"/>
                    </a:solidFill>
                    <a:latin typeface="Microsoft YaHei"/>
                    <a:ea typeface="Microsoft YaHei"/>
                    <a:cs typeface="Microsoft YaHei"/>
                  </a:rPr>
                  <a:t>P95 / P50 RATIO</a:t>
                </a:r>
              </a:p>
            </p:txBody>
          </p:sp>
          <p:sp>
            <p:nvSpPr>
              <p:cNvPr id="28" name="TextBox 28"/>
              <p:cNvSpPr txBox="1"/>
              <p:nvPr/>
            </p:nvSpPr>
            <p:spPr>
              <a:xfrm>
                <a:off x="2595562" y="5463540"/>
                <a:ext cx="1366838" cy="533400"/>
              </a:xfrm>
              <a:prstGeom prst="rect">
                <a:avLst/>
              </a:prstGeom>
              <a:noFill/>
              <a:ln>
                <a:noFill/>
              </a:ln>
            </p:spPr>
            <p:txBody>
              <a:bodyPr wrap="none" lIns="0" tIns="120015" rIns="0" bIns="0" anchor="t" anchorCtr="0">
                <a:noAutofit/>
              </a:bodyPr>
              <a:lstStyle/>
              <a:p>
                <a:pPr algn="r"/>
                <a:r>
                  <a:rPr lang="en-US" sz="2100" b="1" dirty="0">
                    <a:solidFill>
                      <a:srgbClr val="3DDDFC"/>
                    </a:solidFill>
                    <a:latin typeface="Microsoft YaHei"/>
                    <a:ea typeface="Microsoft YaHei"/>
                    <a:cs typeface="Microsoft YaHei"/>
                  </a:rPr>
                  <a:t>5-10×</a:t>
                </a:r>
              </a:p>
            </p:txBody>
          </p:sp>
        </p:grpSp>
        <p:grpSp>
          <p:nvGrpSpPr>
            <p:cNvPr id="49" name="pillar-cost"/>
            <p:cNvGrpSpPr/>
            <p:nvPr/>
          </p:nvGrpSpPr>
          <p:grpSpPr>
            <a:xfrm>
              <a:off x="4400550" y="1524000"/>
              <a:ext cx="3880247" cy="4667250"/>
              <a:chOff x="4400550" y="1524000"/>
              <a:chExt cx="3880247" cy="4667250"/>
            </a:xfrm>
          </p:grpSpPr>
          <p:sp>
            <p:nvSpPr>
              <p:cNvPr id="30" name="Rectangle 30"/>
              <p:cNvSpPr/>
              <p:nvPr/>
            </p:nvSpPr>
            <p:spPr>
              <a:xfrm>
                <a:off x="4400550" y="1524000"/>
                <a:ext cx="3524250" cy="4667250"/>
              </a:xfrm>
              <a:prstGeom prst="roundRect">
                <a:avLst>
                  <a:gd name="adj" fmla="val 4865"/>
                </a:avLst>
              </a:prstGeom>
              <a:gradFill>
                <a:gsLst>
                  <a:gs pos="0">
                    <a:srgbClr val="1A2150">
                      <a:alpha val="70000"/>
                    </a:srgbClr>
                  </a:gs>
                  <a:gs pos="100000">
                    <a:srgbClr val="1A2150">
                      <a:alpha val="35000"/>
                    </a:srgbClr>
                  </a:gs>
                </a:gsLst>
                <a:lin ang="5400000" scaled="1"/>
              </a:gradFill>
              <a:ln w="9525">
                <a:solidFill>
                  <a:srgbClr val="FFFFFF">
                    <a:alpha val="16000"/>
                  </a:srgbClr>
                </a:solidFill>
              </a:ln>
            </p:spPr>
          </p:sp>
          <p:sp>
            <p:nvSpPr>
              <p:cNvPr id="31" name="Rectangle 31"/>
              <p:cNvSpPr/>
              <p:nvPr/>
            </p:nvSpPr>
            <p:spPr>
              <a:xfrm>
                <a:off x="4572000" y="1533525"/>
                <a:ext cx="318135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32" name="Freeform 32"/>
              <p:cNvSpPr/>
              <p:nvPr/>
            </p:nvSpPr>
            <p:spPr>
              <a:xfrm>
                <a:off x="4400550" y="1524000"/>
                <a:ext cx="3524250" cy="1219200"/>
              </a:xfrm>
              <a:custGeom>
                <a:avLst/>
                <a:gdLst/>
                <a:ahLst/>
                <a:cxnLst/>
                <a:rect l="l" t="t" r="r" b="b"/>
                <a:pathLst>
                  <a:path w="3524250" h="1219200">
                    <a:moveTo>
                      <a:pt x="171450" y="0"/>
                    </a:moveTo>
                    <a:lnTo>
                      <a:pt x="3352800" y="0"/>
                    </a:lnTo>
                    <a:cubicBezTo>
                      <a:pt x="3447489" y="0"/>
                      <a:pt x="3524250" y="76761"/>
                      <a:pt x="3524250" y="171450"/>
                    </a:cubicBezTo>
                    <a:lnTo>
                      <a:pt x="3524250" y="1219200"/>
                    </a:lnTo>
                    <a:lnTo>
                      <a:pt x="0" y="1219200"/>
                    </a:lnTo>
                    <a:lnTo>
                      <a:pt x="0" y="171450"/>
                    </a:lnTo>
                    <a:cubicBezTo>
                      <a:pt x="0" y="76761"/>
                      <a:pt x="76761" y="0"/>
                      <a:pt x="171450" y="0"/>
                    </a:cubicBezTo>
                    <a:close/>
                  </a:path>
                </a:pathLst>
              </a:custGeom>
              <a:gradFill>
                <a:gsLst>
                  <a:gs pos="0">
                    <a:srgbClr val="A26BFA">
                      <a:alpha val="85000"/>
                    </a:srgbClr>
                  </a:gs>
                  <a:gs pos="100000">
                    <a:srgbClr val="A26BFA">
                      <a:alpha val="40000"/>
                    </a:srgbClr>
                  </a:gs>
                </a:gsLst>
                <a:lin ang="2700000" scaled="1"/>
              </a:gradFill>
              <a:ln>
                <a:noFill/>
              </a:ln>
            </p:spPr>
          </p:sp>
          <p:sp>
            <p:nvSpPr>
              <p:cNvPr id="33" name="Ellipse 33"/>
              <p:cNvSpPr/>
              <p:nvPr/>
            </p:nvSpPr>
            <p:spPr>
              <a:xfrm>
                <a:off x="4857750" y="1790700"/>
                <a:ext cx="609600" cy="609600"/>
              </a:xfrm>
              <a:prstGeom prst="ellipse">
                <a:avLst/>
              </a:prstGeom>
              <a:solidFill>
                <a:srgbClr val="0A0E27">
                  <a:alpha val="55000"/>
                </a:srgbClr>
              </a:solidFill>
              <a:ln>
                <a:noFill/>
              </a:ln>
            </p:spPr>
          </p:sp>
          <p:grpSp>
            <p:nvGrpSpPr>
              <p:cNvPr id="36" name="Group 36"/>
              <p:cNvGrpSpPr/>
              <p:nvPr/>
            </p:nvGrpSpPr>
            <p:grpSpPr>
              <a:xfrm>
                <a:off x="4962525" y="1952625"/>
                <a:ext cx="400050" cy="285750"/>
                <a:chOff x="4962525" y="1952625"/>
                <a:chExt cx="400050" cy="285750"/>
              </a:xfrm>
            </p:grpSpPr>
            <p:sp>
              <p:nvSpPr>
                <p:cNvPr id="34" name="Freeform 34"/>
                <p:cNvSpPr/>
                <p:nvPr/>
              </p:nvSpPr>
              <p:spPr>
                <a:xfrm>
                  <a:off x="4976812" y="1966912"/>
                  <a:ext cx="371475" cy="171450"/>
                </a:xfrm>
                <a:custGeom>
                  <a:avLst/>
                  <a:gdLst/>
                  <a:ahLst/>
                  <a:cxnLst/>
                  <a:rect l="l" t="t" r="r" b="b"/>
                  <a:pathLst>
                    <a:path w="371475" h="171450">
                      <a:moveTo>
                        <a:pt x="371475" y="85725"/>
                      </a:moveTo>
                      <a:cubicBezTo>
                        <a:pt x="371475" y="128588"/>
                        <a:pt x="300038" y="171450"/>
                        <a:pt x="185738" y="171450"/>
                      </a:cubicBezTo>
                      <a:cubicBezTo>
                        <a:pt x="71438" y="171450"/>
                        <a:pt x="0" y="128588"/>
                        <a:pt x="0" y="85725"/>
                      </a:cubicBezTo>
                      <a:cubicBezTo>
                        <a:pt x="0" y="42862"/>
                        <a:pt x="71438" y="0"/>
                        <a:pt x="185738" y="0"/>
                      </a:cubicBezTo>
                      <a:cubicBezTo>
                        <a:pt x="300038" y="0"/>
                        <a:pt x="371475" y="42862"/>
                        <a:pt x="371475" y="85725"/>
                      </a:cubicBezTo>
                      <a:close/>
                    </a:path>
                  </a:pathLst>
                </a:custGeom>
                <a:solidFill>
                  <a:srgbClr val="3DDDFC">
                    <a:alpha val="20000"/>
                  </a:srgbClr>
                </a:solidFill>
                <a:ln>
                  <a:noFill/>
                </a:ln>
              </p:spPr>
            </p:sp>
            <p:sp>
              <p:nvSpPr>
                <p:cNvPr id="35" name="Freeform 35"/>
                <p:cNvSpPr/>
                <p:nvPr/>
              </p:nvSpPr>
              <p:spPr>
                <a:xfrm>
                  <a:off x="4962525" y="1952625"/>
                  <a:ext cx="400050" cy="285750"/>
                </a:xfrm>
                <a:custGeom>
                  <a:avLst/>
                  <a:gdLst/>
                  <a:ahLst/>
                  <a:cxnLst/>
                  <a:rect l="l" t="t" r="r" b="b"/>
                  <a:pathLst>
                    <a:path w="400050" h="285750">
                      <a:moveTo>
                        <a:pt x="342150" y="28289"/>
                      </a:moveTo>
                      <a:cubicBezTo>
                        <a:pt x="305127" y="9787"/>
                        <a:pt x="255978" y="0"/>
                        <a:pt x="200025" y="0"/>
                      </a:cubicBezTo>
                      <a:cubicBezTo>
                        <a:pt x="144072" y="0"/>
                        <a:pt x="94923" y="9787"/>
                        <a:pt x="57900" y="28289"/>
                      </a:cubicBezTo>
                      <a:cubicBezTo>
                        <a:pt x="20878" y="46792"/>
                        <a:pt x="0" y="72831"/>
                        <a:pt x="0" y="100012"/>
                      </a:cubicBezTo>
                      <a:lnTo>
                        <a:pt x="0" y="185738"/>
                      </a:lnTo>
                      <a:cubicBezTo>
                        <a:pt x="0" y="212919"/>
                        <a:pt x="21110" y="239048"/>
                        <a:pt x="57900" y="257461"/>
                      </a:cubicBezTo>
                      <a:cubicBezTo>
                        <a:pt x="94690" y="275874"/>
                        <a:pt x="144072" y="285750"/>
                        <a:pt x="200025" y="285750"/>
                      </a:cubicBezTo>
                      <a:cubicBezTo>
                        <a:pt x="255978" y="285750"/>
                        <a:pt x="305127" y="275963"/>
                        <a:pt x="342150" y="257461"/>
                      </a:cubicBezTo>
                      <a:cubicBezTo>
                        <a:pt x="379172" y="238958"/>
                        <a:pt x="400050" y="212919"/>
                        <a:pt x="400050" y="185738"/>
                      </a:cubicBezTo>
                      <a:lnTo>
                        <a:pt x="400050" y="100012"/>
                      </a:lnTo>
                      <a:cubicBezTo>
                        <a:pt x="400050" y="72831"/>
                        <a:pt x="378940" y="46702"/>
                        <a:pt x="342150" y="28289"/>
                      </a:cubicBezTo>
                      <a:close/>
                      <a:moveTo>
                        <a:pt x="200025" y="28575"/>
                      </a:moveTo>
                      <a:cubicBezTo>
                        <a:pt x="311896" y="28575"/>
                        <a:pt x="371475" y="70062"/>
                        <a:pt x="371475" y="100012"/>
                      </a:cubicBezTo>
                      <a:cubicBezTo>
                        <a:pt x="371475" y="129963"/>
                        <a:pt x="311896" y="171450"/>
                        <a:pt x="200025" y="171450"/>
                      </a:cubicBezTo>
                      <a:cubicBezTo>
                        <a:pt x="88154" y="171450"/>
                        <a:pt x="28575" y="129963"/>
                        <a:pt x="28575" y="100012"/>
                      </a:cubicBezTo>
                      <a:cubicBezTo>
                        <a:pt x="28575" y="70062"/>
                        <a:pt x="88154" y="28575"/>
                        <a:pt x="200025" y="28575"/>
                      </a:cubicBezTo>
                      <a:close/>
                      <a:moveTo>
                        <a:pt x="185738" y="199775"/>
                      </a:moveTo>
                      <a:lnTo>
                        <a:pt x="185738" y="256925"/>
                      </a:lnTo>
                      <a:cubicBezTo>
                        <a:pt x="151805" y="255818"/>
                        <a:pt x="123230" y="250817"/>
                        <a:pt x="100012" y="243548"/>
                      </a:cubicBezTo>
                      <a:lnTo>
                        <a:pt x="100012" y="187613"/>
                      </a:lnTo>
                      <a:cubicBezTo>
                        <a:pt x="128001" y="195069"/>
                        <a:pt x="156780" y="199153"/>
                        <a:pt x="185738" y="199775"/>
                      </a:cubicBezTo>
                      <a:close/>
                      <a:moveTo>
                        <a:pt x="214312" y="199775"/>
                      </a:moveTo>
                      <a:cubicBezTo>
                        <a:pt x="243270" y="199153"/>
                        <a:pt x="272049" y="195069"/>
                        <a:pt x="300038" y="187613"/>
                      </a:cubicBezTo>
                      <a:lnTo>
                        <a:pt x="300038" y="243530"/>
                      </a:lnTo>
                      <a:cubicBezTo>
                        <a:pt x="276820" y="250799"/>
                        <a:pt x="248245" y="255800"/>
                        <a:pt x="214312" y="256907"/>
                      </a:cubicBezTo>
                      <a:close/>
                      <a:moveTo>
                        <a:pt x="28575" y="185738"/>
                      </a:moveTo>
                      <a:lnTo>
                        <a:pt x="28575" y="152751"/>
                      </a:lnTo>
                      <a:cubicBezTo>
                        <a:pt x="37566" y="160215"/>
                        <a:pt x="47410" y="166587"/>
                        <a:pt x="57900" y="171736"/>
                      </a:cubicBezTo>
                      <a:cubicBezTo>
                        <a:pt x="62240" y="173897"/>
                        <a:pt x="66830" y="175933"/>
                        <a:pt x="71438" y="177862"/>
                      </a:cubicBezTo>
                      <a:lnTo>
                        <a:pt x="71438" y="232172"/>
                      </a:lnTo>
                      <a:cubicBezTo>
                        <a:pt x="43166" y="218170"/>
                        <a:pt x="28575" y="200543"/>
                        <a:pt x="28575" y="185738"/>
                      </a:cubicBezTo>
                      <a:close/>
                      <a:moveTo>
                        <a:pt x="328612" y="232172"/>
                      </a:moveTo>
                      <a:lnTo>
                        <a:pt x="328612" y="177862"/>
                      </a:lnTo>
                      <a:cubicBezTo>
                        <a:pt x="333274" y="175933"/>
                        <a:pt x="337810" y="173897"/>
                        <a:pt x="342150" y="171736"/>
                      </a:cubicBezTo>
                      <a:cubicBezTo>
                        <a:pt x="352640" y="166587"/>
                        <a:pt x="362484" y="160215"/>
                        <a:pt x="371475" y="152751"/>
                      </a:cubicBezTo>
                      <a:lnTo>
                        <a:pt x="371475" y="185738"/>
                      </a:lnTo>
                      <a:cubicBezTo>
                        <a:pt x="371475" y="200543"/>
                        <a:pt x="356884" y="218170"/>
                        <a:pt x="328612" y="232172"/>
                      </a:cubicBezTo>
                      <a:close/>
                    </a:path>
                  </a:pathLst>
                </a:custGeom>
                <a:solidFill>
                  <a:srgbClr val="3DDDFC"/>
                </a:solidFill>
                <a:ln>
                  <a:noFill/>
                </a:ln>
              </p:spPr>
            </p:sp>
          </p:grpSp>
          <p:sp>
            <p:nvSpPr>
              <p:cNvPr id="37" name="TextBox 37"/>
              <p:cNvSpPr txBox="1"/>
              <p:nvPr/>
            </p:nvSpPr>
            <p:spPr>
              <a:xfrm>
                <a:off x="5619750" y="1807845"/>
                <a:ext cx="613410" cy="266700"/>
              </a:xfrm>
              <a:prstGeom prst="rect">
                <a:avLst/>
              </a:prstGeom>
              <a:noFill/>
              <a:ln>
                <a:noFill/>
              </a:ln>
            </p:spPr>
            <p:txBody>
              <a:bodyPr wrap="none" lIns="0" tIns="60007" rIns="0" bIns="0" anchor="t" anchorCtr="0">
                <a:noAutofit/>
              </a:bodyPr>
              <a:lstStyle/>
              <a:p>
                <a:pPr algn="l"/>
                <a:r>
                  <a:rPr lang="en-US" sz="1050" b="1" spc="225" dirty="0">
                    <a:solidFill>
                      <a:srgbClr val="E8ECFF"/>
                    </a:solidFill>
                    <a:latin typeface="Microsoft YaHei"/>
                    <a:ea typeface="Microsoft YaHei"/>
                    <a:cs typeface="Microsoft YaHei"/>
                  </a:rPr>
                  <a:t>COST</a:t>
                </a:r>
              </a:p>
            </p:txBody>
          </p:sp>
          <p:sp>
            <p:nvSpPr>
              <p:cNvPr id="38" name="TextBox 38"/>
              <p:cNvSpPr txBox="1"/>
              <p:nvPr/>
            </p:nvSpPr>
            <p:spPr>
              <a:xfrm>
                <a:off x="5619750" y="1964055"/>
                <a:ext cx="2476500" cy="495300"/>
              </a:xfrm>
              <a:prstGeom prst="rect">
                <a:avLst/>
              </a:prstGeom>
              <a:noFill/>
              <a:ln>
                <a:noFill/>
              </a:ln>
            </p:spPr>
            <p:txBody>
              <a:bodyPr wrap="none" lIns="0" tIns="111443" rIns="0" bIns="0" anchor="t" anchorCtr="0">
                <a:noAutofit/>
              </a:bodyPr>
              <a:lstStyle/>
              <a:p>
                <a:pPr algn="l"/>
                <a:r>
                  <a:rPr lang="zh-CN" sz="1950" b="1" dirty="0">
                    <a:solidFill>
                      <a:srgbClr val="FFFFFF"/>
                    </a:solidFill>
                    <a:latin typeface="Microsoft YaHei"/>
                    <a:ea typeface="Microsoft YaHei"/>
                    <a:cs typeface="Microsoft YaHei"/>
                  </a:rPr>
                  <a:t>成本不可预测</a:t>
                </a:r>
              </a:p>
            </p:txBody>
          </p:sp>
          <p:sp>
            <p:nvSpPr>
              <p:cNvPr id="39" name="Line 39"/>
              <p:cNvSpPr/>
              <p:nvPr/>
            </p:nvSpPr>
            <p:spPr>
              <a:xfrm>
                <a:off x="4591050" y="3048000"/>
                <a:ext cx="3143250" cy="9525"/>
              </a:xfrm>
              <a:custGeom>
                <a:avLst/>
                <a:gdLst/>
                <a:ahLst/>
                <a:cxnLst/>
                <a:rect l="l" t="t" r="r" b="b"/>
                <a:pathLst>
                  <a:path w="3143250" h="9525">
                    <a:moveTo>
                      <a:pt x="0" y="0"/>
                    </a:moveTo>
                    <a:lnTo>
                      <a:pt x="3143250" y="0"/>
                    </a:lnTo>
                  </a:path>
                </a:pathLst>
              </a:custGeom>
              <a:noFill/>
              <a:ln w="9525">
                <a:solidFill>
                  <a:srgbClr val="FFFFFF">
                    <a:alpha val="16000"/>
                  </a:srgbClr>
                </a:solidFill>
              </a:ln>
            </p:spPr>
          </p:sp>
          <p:sp>
            <p:nvSpPr>
              <p:cNvPr id="40" name="TextBox 40"/>
              <p:cNvSpPr txBox="1"/>
              <p:nvPr/>
            </p:nvSpPr>
            <p:spPr>
              <a:xfrm>
                <a:off x="4591050" y="3200400"/>
                <a:ext cx="2719388"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Token 漂移 5-50 倍</a:t>
                </a:r>
              </a:p>
            </p:txBody>
          </p:sp>
          <p:sp>
            <p:nvSpPr>
              <p:cNvPr id="41" name="TextBox 41"/>
              <p:cNvSpPr txBox="1"/>
              <p:nvPr/>
            </p:nvSpPr>
            <p:spPr>
              <a:xfrm>
                <a:off x="4591050" y="3567112"/>
                <a:ext cx="2832497"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同一任务,不同上下文长度、</a:t>
                </a:r>
              </a:p>
            </p:txBody>
          </p:sp>
          <p:sp>
            <p:nvSpPr>
              <p:cNvPr id="42" name="TextBox 42"/>
              <p:cNvSpPr txBox="1"/>
              <p:nvPr/>
            </p:nvSpPr>
            <p:spPr>
              <a:xfrm>
                <a:off x="4591050" y="3776662"/>
                <a:ext cx="3689747"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检索条数、循环深度,价格分布极宽。</a:t>
                </a:r>
              </a:p>
            </p:txBody>
          </p:sp>
          <p:sp>
            <p:nvSpPr>
              <p:cNvPr id="43" name="TextBox 43"/>
              <p:cNvSpPr txBox="1"/>
              <p:nvPr/>
            </p:nvSpPr>
            <p:spPr>
              <a:xfrm>
                <a:off x="4591050" y="4171950"/>
                <a:ext cx="2476500"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长尾任务吞掉预算</a:t>
                </a:r>
              </a:p>
            </p:txBody>
          </p:sp>
          <p:sp>
            <p:nvSpPr>
              <p:cNvPr id="44" name="TextBox 44"/>
              <p:cNvSpPr txBox="1"/>
              <p:nvPr/>
            </p:nvSpPr>
            <p:spPr>
              <a:xfrm>
                <a:off x="4591050" y="4538662"/>
                <a:ext cx="1675209"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5% 的疑难任务,</a:t>
                </a:r>
              </a:p>
            </p:txBody>
          </p:sp>
          <p:sp>
            <p:nvSpPr>
              <p:cNvPr id="45" name="TextBox 45"/>
              <p:cNvSpPr txBox="1"/>
              <p:nvPr/>
            </p:nvSpPr>
            <p:spPr>
              <a:xfrm>
                <a:off x="4591050" y="4748212"/>
                <a:ext cx="3036094"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常常消耗 50% 以上的 token。</a:t>
                </a:r>
              </a:p>
            </p:txBody>
          </p:sp>
          <p:sp>
            <p:nvSpPr>
              <p:cNvPr id="46" name="Rectangle 46"/>
              <p:cNvSpPr/>
              <p:nvPr/>
            </p:nvSpPr>
            <p:spPr>
              <a:xfrm>
                <a:off x="4591050" y="5410200"/>
                <a:ext cx="3143250" cy="590550"/>
              </a:xfrm>
              <a:prstGeom prst="roundRect">
                <a:avLst>
                  <a:gd name="adj" fmla="val 19355"/>
                </a:avLst>
              </a:prstGeom>
              <a:solidFill>
                <a:srgbClr val="A26BFA">
                  <a:alpha val="18000"/>
                </a:srgbClr>
              </a:solidFill>
              <a:ln w="9525">
                <a:solidFill>
                  <a:srgbClr val="A26BFA">
                    <a:alpha val="50000"/>
                  </a:srgbClr>
                </a:solidFill>
              </a:ln>
            </p:spPr>
          </p:sp>
          <p:sp>
            <p:nvSpPr>
              <p:cNvPr id="47" name="TextBox 47"/>
              <p:cNvSpPr txBox="1"/>
              <p:nvPr/>
            </p:nvSpPr>
            <p:spPr>
              <a:xfrm>
                <a:off x="4743450" y="5506402"/>
                <a:ext cx="1656159" cy="247650"/>
              </a:xfrm>
              <a:prstGeom prst="rect">
                <a:avLst/>
              </a:prstGeom>
              <a:noFill/>
              <a:ln>
                <a:noFill/>
              </a:ln>
            </p:spPr>
            <p:txBody>
              <a:bodyPr wrap="none" lIns="0" tIns="55721" rIns="0" bIns="0" anchor="t" anchorCtr="0">
                <a:noAutofit/>
              </a:bodyPr>
              <a:lstStyle/>
              <a:p>
                <a:pPr algn="l"/>
                <a:r>
                  <a:rPr lang="en-US" sz="980" b="1" spc="150" dirty="0">
                    <a:solidFill>
                      <a:srgbClr val="A8B0D0"/>
                    </a:solidFill>
                    <a:latin typeface="Microsoft YaHei"/>
                    <a:ea typeface="Microsoft YaHei"/>
                    <a:cs typeface="Microsoft YaHei"/>
                  </a:rPr>
                  <a:t>COST DRIFT RANGE</a:t>
                </a:r>
              </a:p>
            </p:txBody>
          </p:sp>
          <p:sp>
            <p:nvSpPr>
              <p:cNvPr id="48" name="TextBox 48"/>
              <p:cNvSpPr txBox="1"/>
              <p:nvPr/>
            </p:nvSpPr>
            <p:spPr>
              <a:xfrm>
                <a:off x="6234112" y="5463540"/>
                <a:ext cx="1366838" cy="533400"/>
              </a:xfrm>
              <a:prstGeom prst="rect">
                <a:avLst/>
              </a:prstGeom>
              <a:noFill/>
              <a:ln>
                <a:noFill/>
              </a:ln>
            </p:spPr>
            <p:txBody>
              <a:bodyPr wrap="none" lIns="0" tIns="120015" rIns="0" bIns="0" anchor="t" anchorCtr="0">
                <a:noAutofit/>
              </a:bodyPr>
              <a:lstStyle/>
              <a:p>
                <a:pPr algn="r"/>
                <a:r>
                  <a:rPr lang="en-US" sz="2100" b="1" dirty="0">
                    <a:solidFill>
                      <a:srgbClr val="A26BFA"/>
                    </a:solidFill>
                    <a:latin typeface="Microsoft YaHei"/>
                    <a:ea typeface="Microsoft YaHei"/>
                    <a:cs typeface="Microsoft YaHei"/>
                  </a:rPr>
                  <a:t>5-50×</a:t>
                </a:r>
              </a:p>
            </p:txBody>
          </p:sp>
        </p:grpSp>
        <p:grpSp>
          <p:nvGrpSpPr>
            <p:cNvPr id="69" name="pillar-quality"/>
            <p:cNvGrpSpPr/>
            <p:nvPr/>
          </p:nvGrpSpPr>
          <p:grpSpPr>
            <a:xfrm>
              <a:off x="8039100" y="1524000"/>
              <a:ext cx="3998119" cy="4667250"/>
              <a:chOff x="8039100" y="1524000"/>
              <a:chExt cx="3998119" cy="4667250"/>
            </a:xfrm>
          </p:grpSpPr>
          <p:sp>
            <p:nvSpPr>
              <p:cNvPr id="50" name="Rectangle 50"/>
              <p:cNvSpPr/>
              <p:nvPr/>
            </p:nvSpPr>
            <p:spPr>
              <a:xfrm>
                <a:off x="8039100" y="1524000"/>
                <a:ext cx="3524250" cy="4667250"/>
              </a:xfrm>
              <a:prstGeom prst="roundRect">
                <a:avLst>
                  <a:gd name="adj" fmla="val 4865"/>
                </a:avLst>
              </a:prstGeom>
              <a:gradFill>
                <a:gsLst>
                  <a:gs pos="0">
                    <a:srgbClr val="1A2150">
                      <a:alpha val="70000"/>
                    </a:srgbClr>
                  </a:gs>
                  <a:gs pos="100000">
                    <a:srgbClr val="1A2150">
                      <a:alpha val="35000"/>
                    </a:srgbClr>
                  </a:gs>
                </a:gsLst>
                <a:lin ang="5400000" scaled="1"/>
              </a:gradFill>
              <a:ln w="9525">
                <a:solidFill>
                  <a:srgbClr val="FFFFFF">
                    <a:alpha val="16000"/>
                  </a:srgbClr>
                </a:solidFill>
              </a:ln>
            </p:spPr>
          </p:sp>
          <p:sp>
            <p:nvSpPr>
              <p:cNvPr id="51" name="Rectangle 51"/>
              <p:cNvSpPr/>
              <p:nvPr/>
            </p:nvSpPr>
            <p:spPr>
              <a:xfrm>
                <a:off x="8210550" y="1533525"/>
                <a:ext cx="318135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52" name="Freeform 52"/>
              <p:cNvSpPr/>
              <p:nvPr/>
            </p:nvSpPr>
            <p:spPr>
              <a:xfrm>
                <a:off x="8039100" y="1524000"/>
                <a:ext cx="3524250" cy="1219200"/>
              </a:xfrm>
              <a:custGeom>
                <a:avLst/>
                <a:gdLst/>
                <a:ahLst/>
                <a:cxnLst/>
                <a:rect l="l" t="t" r="r" b="b"/>
                <a:pathLst>
                  <a:path w="3524250" h="1219200">
                    <a:moveTo>
                      <a:pt x="171450" y="0"/>
                    </a:moveTo>
                    <a:lnTo>
                      <a:pt x="3352800" y="0"/>
                    </a:lnTo>
                    <a:cubicBezTo>
                      <a:pt x="3447489" y="0"/>
                      <a:pt x="3524250" y="76761"/>
                      <a:pt x="3524250" y="171450"/>
                    </a:cubicBezTo>
                    <a:lnTo>
                      <a:pt x="3524250" y="1219200"/>
                    </a:lnTo>
                    <a:lnTo>
                      <a:pt x="0" y="1219200"/>
                    </a:lnTo>
                    <a:lnTo>
                      <a:pt x="0" y="171450"/>
                    </a:lnTo>
                    <a:cubicBezTo>
                      <a:pt x="0" y="76761"/>
                      <a:pt x="76761" y="0"/>
                      <a:pt x="171450" y="0"/>
                    </a:cubicBezTo>
                    <a:close/>
                  </a:path>
                </a:pathLst>
              </a:custGeom>
              <a:gradFill>
                <a:gsLst>
                  <a:gs pos="0">
                    <a:srgbClr val="FB7185">
                      <a:alpha val="85000"/>
                    </a:srgbClr>
                  </a:gs>
                  <a:gs pos="100000">
                    <a:srgbClr val="FB7185">
                      <a:alpha val="40000"/>
                    </a:srgbClr>
                  </a:gs>
                </a:gsLst>
                <a:lin ang="2700000" scaled="1"/>
              </a:gradFill>
              <a:ln>
                <a:noFill/>
              </a:ln>
            </p:spPr>
          </p:sp>
          <p:sp>
            <p:nvSpPr>
              <p:cNvPr id="53" name="Ellipse 53"/>
              <p:cNvSpPr/>
              <p:nvPr/>
            </p:nvSpPr>
            <p:spPr>
              <a:xfrm>
                <a:off x="8496300" y="1790700"/>
                <a:ext cx="609600" cy="609600"/>
              </a:xfrm>
              <a:prstGeom prst="ellipse">
                <a:avLst/>
              </a:prstGeom>
              <a:solidFill>
                <a:srgbClr val="0A0E27">
                  <a:alpha val="55000"/>
                </a:srgbClr>
              </a:solidFill>
              <a:ln>
                <a:noFill/>
              </a:ln>
            </p:spPr>
          </p:sp>
          <p:grpSp>
            <p:nvGrpSpPr>
              <p:cNvPr id="56" name="Group 56"/>
              <p:cNvGrpSpPr/>
              <p:nvPr/>
            </p:nvGrpSpPr>
            <p:grpSpPr>
              <a:xfrm>
                <a:off x="8586788" y="1909735"/>
                <a:ext cx="428625" cy="371531"/>
                <a:chOff x="8586788" y="1909735"/>
                <a:chExt cx="428625" cy="371531"/>
              </a:xfrm>
            </p:grpSpPr>
            <p:sp>
              <p:nvSpPr>
                <p:cNvPr id="54" name="Freeform 54"/>
                <p:cNvSpPr/>
                <p:nvPr/>
              </p:nvSpPr>
              <p:spPr>
                <a:xfrm>
                  <a:off x="8658225" y="2095500"/>
                  <a:ext cx="285750" cy="171450"/>
                </a:xfrm>
                <a:custGeom>
                  <a:avLst/>
                  <a:gdLst/>
                  <a:ahLst/>
                  <a:cxnLst/>
                  <a:rect l="l" t="t" r="r" b="b"/>
                  <a:pathLst>
                    <a:path w="285750" h="171450">
                      <a:moveTo>
                        <a:pt x="285750" y="0"/>
                      </a:moveTo>
                      <a:lnTo>
                        <a:pt x="285750" y="28575"/>
                      </a:lnTo>
                      <a:cubicBezTo>
                        <a:pt x="285750" y="107483"/>
                        <a:pt x="221783" y="171450"/>
                        <a:pt x="142875" y="171450"/>
                      </a:cubicBezTo>
                      <a:cubicBezTo>
                        <a:pt x="63967" y="171450"/>
                        <a:pt x="0" y="107483"/>
                        <a:pt x="0" y="28575"/>
                      </a:cubicBezTo>
                      <a:lnTo>
                        <a:pt x="0" y="0"/>
                      </a:lnTo>
                      <a:close/>
                    </a:path>
                  </a:pathLst>
                </a:custGeom>
                <a:solidFill>
                  <a:srgbClr val="3DDDFC">
                    <a:alpha val="20000"/>
                  </a:srgbClr>
                </a:solidFill>
                <a:ln>
                  <a:noFill/>
                </a:ln>
              </p:spPr>
            </p:sp>
            <p:sp>
              <p:nvSpPr>
                <p:cNvPr id="55" name="Freeform 55"/>
                <p:cNvSpPr/>
                <p:nvPr/>
              </p:nvSpPr>
              <p:spPr>
                <a:xfrm>
                  <a:off x="8586788" y="1909735"/>
                  <a:ext cx="428625" cy="371531"/>
                </a:xfrm>
                <a:custGeom>
                  <a:avLst/>
                  <a:gdLst/>
                  <a:ahLst/>
                  <a:cxnLst/>
                  <a:rect l="l" t="t" r="r" b="b"/>
                  <a:pathLst>
                    <a:path w="428625" h="371531">
                      <a:moveTo>
                        <a:pt x="242888" y="121472"/>
                      </a:moveTo>
                      <a:cubicBezTo>
                        <a:pt x="242888" y="109635"/>
                        <a:pt x="252483" y="100040"/>
                        <a:pt x="264319" y="100040"/>
                      </a:cubicBezTo>
                      <a:cubicBezTo>
                        <a:pt x="276155" y="100040"/>
                        <a:pt x="285750" y="109635"/>
                        <a:pt x="285750" y="121472"/>
                      </a:cubicBezTo>
                      <a:cubicBezTo>
                        <a:pt x="285750" y="133308"/>
                        <a:pt x="276155" y="142903"/>
                        <a:pt x="264319" y="142903"/>
                      </a:cubicBezTo>
                      <a:cubicBezTo>
                        <a:pt x="252483" y="142903"/>
                        <a:pt x="242888" y="133308"/>
                        <a:pt x="242888" y="121472"/>
                      </a:cubicBezTo>
                      <a:close/>
                      <a:moveTo>
                        <a:pt x="164306" y="100040"/>
                      </a:moveTo>
                      <a:cubicBezTo>
                        <a:pt x="152470" y="100040"/>
                        <a:pt x="142875" y="109635"/>
                        <a:pt x="142875" y="121472"/>
                      </a:cubicBezTo>
                      <a:cubicBezTo>
                        <a:pt x="142875" y="133308"/>
                        <a:pt x="152470" y="142903"/>
                        <a:pt x="164306" y="142903"/>
                      </a:cubicBezTo>
                      <a:cubicBezTo>
                        <a:pt x="176142" y="142903"/>
                        <a:pt x="185738" y="133308"/>
                        <a:pt x="185738" y="121472"/>
                      </a:cubicBezTo>
                      <a:cubicBezTo>
                        <a:pt x="185738" y="109635"/>
                        <a:pt x="176142" y="100040"/>
                        <a:pt x="164306" y="100040"/>
                      </a:cubicBezTo>
                      <a:close/>
                      <a:moveTo>
                        <a:pt x="371475" y="214340"/>
                      </a:moveTo>
                      <a:cubicBezTo>
                        <a:pt x="371514" y="228209"/>
                        <a:pt x="369713" y="242022"/>
                        <a:pt x="366117" y="255417"/>
                      </a:cubicBezTo>
                      <a:lnTo>
                        <a:pt x="405836" y="272776"/>
                      </a:lnTo>
                      <a:cubicBezTo>
                        <a:pt x="411932" y="275552"/>
                        <a:pt x="415280" y="282190"/>
                        <a:pt x="413891" y="288742"/>
                      </a:cubicBezTo>
                      <a:cubicBezTo>
                        <a:pt x="412502" y="295294"/>
                        <a:pt x="406747" y="300002"/>
                        <a:pt x="400050" y="300065"/>
                      </a:cubicBezTo>
                      <a:cubicBezTo>
                        <a:pt x="398082" y="300070"/>
                        <a:pt x="396136" y="299662"/>
                        <a:pt x="394335" y="298869"/>
                      </a:cubicBezTo>
                      <a:lnTo>
                        <a:pt x="356080" y="282206"/>
                      </a:lnTo>
                      <a:cubicBezTo>
                        <a:pt x="329961" y="336790"/>
                        <a:pt x="274824" y="371531"/>
                        <a:pt x="214312" y="371531"/>
                      </a:cubicBezTo>
                      <a:cubicBezTo>
                        <a:pt x="153801" y="371531"/>
                        <a:pt x="98664" y="336790"/>
                        <a:pt x="72545" y="282206"/>
                      </a:cubicBezTo>
                      <a:lnTo>
                        <a:pt x="34290" y="298869"/>
                      </a:lnTo>
                      <a:cubicBezTo>
                        <a:pt x="32489" y="299662"/>
                        <a:pt x="30543" y="300070"/>
                        <a:pt x="28575" y="300065"/>
                      </a:cubicBezTo>
                      <a:cubicBezTo>
                        <a:pt x="21813" y="300061"/>
                        <a:pt x="15979" y="295317"/>
                        <a:pt x="14598" y="288697"/>
                      </a:cubicBezTo>
                      <a:cubicBezTo>
                        <a:pt x="13216" y="282078"/>
                        <a:pt x="16664" y="275396"/>
                        <a:pt x="22860" y="272687"/>
                      </a:cubicBezTo>
                      <a:lnTo>
                        <a:pt x="62508" y="255417"/>
                      </a:lnTo>
                      <a:cubicBezTo>
                        <a:pt x="58912" y="242022"/>
                        <a:pt x="57111" y="228209"/>
                        <a:pt x="57150" y="214340"/>
                      </a:cubicBezTo>
                      <a:lnTo>
                        <a:pt x="57150" y="200053"/>
                      </a:lnTo>
                      <a:lnTo>
                        <a:pt x="14288" y="200053"/>
                      </a:lnTo>
                      <a:cubicBezTo>
                        <a:pt x="6397" y="200053"/>
                        <a:pt x="0" y="193656"/>
                        <a:pt x="0" y="185765"/>
                      </a:cubicBezTo>
                      <a:cubicBezTo>
                        <a:pt x="0" y="177875"/>
                        <a:pt x="6397" y="171478"/>
                        <a:pt x="14288" y="171478"/>
                      </a:cubicBezTo>
                      <a:lnTo>
                        <a:pt x="57150" y="171478"/>
                      </a:lnTo>
                      <a:lnTo>
                        <a:pt x="57150" y="157190"/>
                      </a:lnTo>
                      <a:cubicBezTo>
                        <a:pt x="57111" y="143321"/>
                        <a:pt x="58912" y="129509"/>
                        <a:pt x="62508" y="116114"/>
                      </a:cubicBezTo>
                      <a:lnTo>
                        <a:pt x="22860" y="98844"/>
                      </a:lnTo>
                      <a:cubicBezTo>
                        <a:pt x="18069" y="96877"/>
                        <a:pt x="14717" y="92470"/>
                        <a:pt x="14100" y="87328"/>
                      </a:cubicBezTo>
                      <a:cubicBezTo>
                        <a:pt x="13484" y="82185"/>
                        <a:pt x="15699" y="77111"/>
                        <a:pt x="19889" y="74067"/>
                      </a:cubicBezTo>
                      <a:cubicBezTo>
                        <a:pt x="24080" y="71023"/>
                        <a:pt x="29590" y="70485"/>
                        <a:pt x="34290" y="72662"/>
                      </a:cubicBezTo>
                      <a:lnTo>
                        <a:pt x="72545" y="89325"/>
                      </a:lnTo>
                      <a:cubicBezTo>
                        <a:pt x="98664" y="34741"/>
                        <a:pt x="153801" y="0"/>
                        <a:pt x="214312" y="0"/>
                      </a:cubicBezTo>
                      <a:cubicBezTo>
                        <a:pt x="274824" y="0"/>
                        <a:pt x="329961" y="34741"/>
                        <a:pt x="356080" y="89325"/>
                      </a:cubicBezTo>
                      <a:lnTo>
                        <a:pt x="394335" y="72608"/>
                      </a:lnTo>
                      <a:cubicBezTo>
                        <a:pt x="401521" y="69658"/>
                        <a:pt x="409747" y="72990"/>
                        <a:pt x="412855" y="80109"/>
                      </a:cubicBezTo>
                      <a:cubicBezTo>
                        <a:pt x="415963" y="87228"/>
                        <a:pt x="412814" y="95526"/>
                        <a:pt x="405765" y="98790"/>
                      </a:cubicBezTo>
                      <a:lnTo>
                        <a:pt x="366117" y="116203"/>
                      </a:lnTo>
                      <a:cubicBezTo>
                        <a:pt x="369713" y="129598"/>
                        <a:pt x="371514" y="143411"/>
                        <a:pt x="371475" y="157280"/>
                      </a:cubicBezTo>
                      <a:lnTo>
                        <a:pt x="371475" y="171567"/>
                      </a:lnTo>
                      <a:lnTo>
                        <a:pt x="414338" y="171567"/>
                      </a:lnTo>
                      <a:cubicBezTo>
                        <a:pt x="422228" y="171567"/>
                        <a:pt x="428625" y="177964"/>
                        <a:pt x="428625" y="185855"/>
                      </a:cubicBezTo>
                      <a:cubicBezTo>
                        <a:pt x="428625" y="193745"/>
                        <a:pt x="422228" y="200142"/>
                        <a:pt x="414338" y="200142"/>
                      </a:cubicBezTo>
                      <a:lnTo>
                        <a:pt x="371475" y="200142"/>
                      </a:lnTo>
                      <a:close/>
                      <a:moveTo>
                        <a:pt x="85725" y="171478"/>
                      </a:moveTo>
                      <a:lnTo>
                        <a:pt x="342900" y="171478"/>
                      </a:lnTo>
                      <a:lnTo>
                        <a:pt x="342900" y="157190"/>
                      </a:lnTo>
                      <a:cubicBezTo>
                        <a:pt x="342900" y="86173"/>
                        <a:pt x="285329" y="28603"/>
                        <a:pt x="214312" y="28603"/>
                      </a:cubicBezTo>
                      <a:cubicBezTo>
                        <a:pt x="143296" y="28603"/>
                        <a:pt x="85725" y="86173"/>
                        <a:pt x="85725" y="157190"/>
                      </a:cubicBezTo>
                      <a:close/>
                      <a:moveTo>
                        <a:pt x="200025" y="342106"/>
                      </a:moveTo>
                      <a:lnTo>
                        <a:pt x="200025" y="200053"/>
                      </a:lnTo>
                      <a:lnTo>
                        <a:pt x="85725" y="200053"/>
                      </a:lnTo>
                      <a:lnTo>
                        <a:pt x="85725" y="214340"/>
                      </a:lnTo>
                      <a:cubicBezTo>
                        <a:pt x="85803" y="279794"/>
                        <a:pt x="134984" y="334769"/>
                        <a:pt x="200025" y="342106"/>
                      </a:cubicBezTo>
                      <a:close/>
                      <a:moveTo>
                        <a:pt x="342900" y="214340"/>
                      </a:moveTo>
                      <a:lnTo>
                        <a:pt x="342900" y="200053"/>
                      </a:lnTo>
                      <a:lnTo>
                        <a:pt x="228600" y="200053"/>
                      </a:lnTo>
                      <a:lnTo>
                        <a:pt x="228600" y="342106"/>
                      </a:lnTo>
                      <a:cubicBezTo>
                        <a:pt x="293641" y="334769"/>
                        <a:pt x="342822" y="279794"/>
                        <a:pt x="342900" y="214340"/>
                      </a:cubicBezTo>
                      <a:close/>
                    </a:path>
                  </a:pathLst>
                </a:custGeom>
                <a:solidFill>
                  <a:srgbClr val="3DDDFC"/>
                </a:solidFill>
                <a:ln>
                  <a:noFill/>
                </a:ln>
              </p:spPr>
            </p:sp>
          </p:grpSp>
          <p:sp>
            <p:nvSpPr>
              <p:cNvPr id="57" name="TextBox 57"/>
              <p:cNvSpPr txBox="1"/>
              <p:nvPr/>
            </p:nvSpPr>
            <p:spPr>
              <a:xfrm>
                <a:off x="9258300" y="1807845"/>
                <a:ext cx="893445" cy="266700"/>
              </a:xfrm>
              <a:prstGeom prst="rect">
                <a:avLst/>
              </a:prstGeom>
              <a:noFill/>
              <a:ln>
                <a:noFill/>
              </a:ln>
            </p:spPr>
            <p:txBody>
              <a:bodyPr wrap="none" lIns="0" tIns="60007" rIns="0" bIns="0" anchor="t" anchorCtr="0">
                <a:noAutofit/>
              </a:bodyPr>
              <a:lstStyle/>
              <a:p>
                <a:pPr algn="l"/>
                <a:r>
                  <a:rPr lang="en-US" sz="1050" b="1" spc="225" dirty="0">
                    <a:solidFill>
                      <a:srgbClr val="E8ECFF"/>
                    </a:solidFill>
                    <a:latin typeface="Microsoft YaHei"/>
                    <a:ea typeface="Microsoft YaHei"/>
                    <a:cs typeface="Microsoft YaHei"/>
                  </a:rPr>
                  <a:t>QUALITY</a:t>
                </a:r>
              </a:p>
            </p:txBody>
          </p:sp>
          <p:sp>
            <p:nvSpPr>
              <p:cNvPr id="58" name="TextBox 58"/>
              <p:cNvSpPr txBox="1"/>
              <p:nvPr/>
            </p:nvSpPr>
            <p:spPr>
              <a:xfrm>
                <a:off x="9258300" y="1964055"/>
                <a:ext cx="2105025" cy="495300"/>
              </a:xfrm>
              <a:prstGeom prst="rect">
                <a:avLst/>
              </a:prstGeom>
              <a:noFill/>
              <a:ln>
                <a:noFill/>
              </a:ln>
            </p:spPr>
            <p:txBody>
              <a:bodyPr wrap="none" lIns="0" tIns="111443" rIns="0" bIns="0" anchor="t" anchorCtr="0">
                <a:noAutofit/>
              </a:bodyPr>
              <a:lstStyle/>
              <a:p>
                <a:pPr algn="l"/>
                <a:r>
                  <a:rPr lang="zh-CN" sz="1950" b="1" dirty="0">
                    <a:solidFill>
                      <a:srgbClr val="FFFFFF"/>
                    </a:solidFill>
                    <a:latin typeface="Microsoft YaHei"/>
                    <a:ea typeface="Microsoft YaHei"/>
                    <a:cs typeface="Microsoft YaHei"/>
                  </a:rPr>
                  <a:t>质量难闭环</a:t>
                </a:r>
              </a:p>
            </p:txBody>
          </p:sp>
          <p:sp>
            <p:nvSpPr>
              <p:cNvPr id="59" name="Line 59"/>
              <p:cNvSpPr/>
              <p:nvPr/>
            </p:nvSpPr>
            <p:spPr>
              <a:xfrm>
                <a:off x="8229600" y="3048000"/>
                <a:ext cx="3143250" cy="9525"/>
              </a:xfrm>
              <a:custGeom>
                <a:avLst/>
                <a:gdLst/>
                <a:ahLst/>
                <a:cxnLst/>
                <a:rect l="l" t="t" r="r" b="b"/>
                <a:pathLst>
                  <a:path w="3143250" h="9525">
                    <a:moveTo>
                      <a:pt x="0" y="0"/>
                    </a:moveTo>
                    <a:lnTo>
                      <a:pt x="3143250" y="0"/>
                    </a:lnTo>
                  </a:path>
                </a:pathLst>
              </a:custGeom>
              <a:noFill/>
              <a:ln w="9525">
                <a:solidFill>
                  <a:srgbClr val="FFFFFF">
                    <a:alpha val="16000"/>
                  </a:srgbClr>
                </a:solidFill>
              </a:ln>
            </p:spPr>
          </p:sp>
          <p:sp>
            <p:nvSpPr>
              <p:cNvPr id="60" name="TextBox 60"/>
              <p:cNvSpPr txBox="1"/>
              <p:nvPr/>
            </p:nvSpPr>
            <p:spPr>
              <a:xfrm>
                <a:off x="8229600" y="3200400"/>
                <a:ext cx="1905000"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失败原因模糊</a:t>
                </a:r>
              </a:p>
            </p:txBody>
          </p:sp>
          <p:sp>
            <p:nvSpPr>
              <p:cNvPr id="61" name="TextBox 61"/>
              <p:cNvSpPr txBox="1"/>
              <p:nvPr/>
            </p:nvSpPr>
            <p:spPr>
              <a:xfrm>
                <a:off x="8229600" y="3567112"/>
                <a:ext cx="3807619"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是模型、提示词、工具,还是数据问题?</a:t>
                </a:r>
              </a:p>
            </p:txBody>
          </p:sp>
          <p:sp>
            <p:nvSpPr>
              <p:cNvPr id="62" name="TextBox 62"/>
              <p:cNvSpPr txBox="1"/>
              <p:nvPr/>
            </p:nvSpPr>
            <p:spPr>
              <a:xfrm>
                <a:off x="8229600" y="3776662"/>
                <a:ext cx="2500312"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没有可观测层很难定位。</a:t>
                </a:r>
              </a:p>
            </p:txBody>
          </p:sp>
          <p:sp>
            <p:nvSpPr>
              <p:cNvPr id="63" name="TextBox 63"/>
              <p:cNvSpPr txBox="1"/>
              <p:nvPr/>
            </p:nvSpPr>
            <p:spPr>
              <a:xfrm>
                <a:off x="8229600" y="4171950"/>
                <a:ext cx="1905000"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回归测试缺失</a:t>
                </a:r>
              </a:p>
            </p:txBody>
          </p:sp>
          <p:sp>
            <p:nvSpPr>
              <p:cNvPr id="64" name="TextBox 64"/>
              <p:cNvSpPr txBox="1"/>
              <p:nvPr/>
            </p:nvSpPr>
            <p:spPr>
              <a:xfrm>
                <a:off x="8229600" y="4538662"/>
                <a:ext cx="2575322"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改一个 prompt,就要担心</a:t>
                </a:r>
              </a:p>
            </p:txBody>
          </p:sp>
          <p:sp>
            <p:nvSpPr>
              <p:cNvPr id="65" name="TextBox 65"/>
              <p:cNvSpPr txBox="1"/>
              <p:nvPr/>
            </p:nvSpPr>
            <p:spPr>
              <a:xfrm>
                <a:off x="8229600" y="4748212"/>
                <a:ext cx="2457450" cy="285750"/>
              </a:xfrm>
              <a:prstGeom prst="rect">
                <a:avLst/>
              </a:prstGeom>
              <a:noFill/>
              <a:ln>
                <a:noFill/>
              </a:ln>
            </p:spPr>
            <p:txBody>
              <a:bodyPr wrap="none" lIns="0" tIns="64294" rIns="0" bIns="0" anchor="t" anchorCtr="0">
                <a:noAutofit/>
              </a:bodyPr>
              <a:lstStyle/>
              <a:p>
                <a:pPr algn="l"/>
                <a:r>
                  <a:rPr lang="zh-CN" sz="1120" dirty="0">
                    <a:solidFill>
                      <a:srgbClr val="A8B0D0"/>
                    </a:solidFill>
                    <a:latin typeface="Microsoft YaHei"/>
                    <a:ea typeface="Microsoft YaHei"/>
                    <a:cs typeface="Microsoft YaHei"/>
                  </a:rPr>
                  <a:t>十个老 case 是否回退。</a:t>
                </a:r>
              </a:p>
            </p:txBody>
          </p:sp>
          <p:sp>
            <p:nvSpPr>
              <p:cNvPr id="66" name="Rectangle 66"/>
              <p:cNvSpPr/>
              <p:nvPr/>
            </p:nvSpPr>
            <p:spPr>
              <a:xfrm>
                <a:off x="8229600" y="5410200"/>
                <a:ext cx="3143250" cy="590550"/>
              </a:xfrm>
              <a:prstGeom prst="roundRect">
                <a:avLst>
                  <a:gd name="adj" fmla="val 19355"/>
                </a:avLst>
              </a:prstGeom>
              <a:solidFill>
                <a:srgbClr val="FB7185">
                  <a:alpha val="18000"/>
                </a:srgbClr>
              </a:solidFill>
              <a:ln w="9525">
                <a:solidFill>
                  <a:srgbClr val="FB7185">
                    <a:alpha val="50000"/>
                  </a:srgbClr>
                </a:solidFill>
              </a:ln>
            </p:spPr>
          </p:sp>
          <p:sp>
            <p:nvSpPr>
              <p:cNvPr id="67" name="TextBox 67"/>
              <p:cNvSpPr txBox="1"/>
              <p:nvPr/>
            </p:nvSpPr>
            <p:spPr>
              <a:xfrm>
                <a:off x="8382000" y="5506402"/>
                <a:ext cx="1702594" cy="247650"/>
              </a:xfrm>
              <a:prstGeom prst="rect">
                <a:avLst/>
              </a:prstGeom>
              <a:noFill/>
              <a:ln>
                <a:noFill/>
              </a:ln>
            </p:spPr>
            <p:txBody>
              <a:bodyPr wrap="none" lIns="0" tIns="55721" rIns="0" bIns="0" anchor="t" anchorCtr="0">
                <a:noAutofit/>
              </a:bodyPr>
              <a:lstStyle/>
              <a:p>
                <a:pPr algn="l"/>
                <a:r>
                  <a:rPr lang="en-US" sz="980" b="1" spc="150" dirty="0">
                    <a:solidFill>
                      <a:srgbClr val="A8B0D0"/>
                    </a:solidFill>
                    <a:latin typeface="Microsoft YaHei"/>
                    <a:ea typeface="Microsoft YaHei"/>
                    <a:cs typeface="Microsoft YaHei"/>
                  </a:rPr>
                  <a:t>DEBUG CYCLE COST</a:t>
                </a:r>
              </a:p>
            </p:txBody>
          </p:sp>
          <p:sp>
            <p:nvSpPr>
              <p:cNvPr id="68" name="TextBox 68"/>
              <p:cNvSpPr txBox="1"/>
              <p:nvPr/>
            </p:nvSpPr>
            <p:spPr>
              <a:xfrm>
                <a:off x="9792652" y="5463540"/>
                <a:ext cx="1446848" cy="533400"/>
              </a:xfrm>
              <a:prstGeom prst="rect">
                <a:avLst/>
              </a:prstGeom>
              <a:noFill/>
              <a:ln>
                <a:noFill/>
              </a:ln>
            </p:spPr>
            <p:txBody>
              <a:bodyPr wrap="none" lIns="0" tIns="120015" rIns="0" bIns="0" anchor="t" anchorCtr="0">
                <a:noAutofit/>
              </a:bodyPr>
              <a:lstStyle/>
              <a:p>
                <a:pPr algn="r"/>
                <a:r>
                  <a:rPr lang="zh-CN" sz="2100" b="1" dirty="0">
                    <a:solidFill>
                      <a:srgbClr val="FB7185"/>
                    </a:solidFill>
                    <a:latin typeface="Microsoft YaHei"/>
                    <a:ea typeface="Microsoft YaHei"/>
                    <a:cs typeface="Microsoft YaHei"/>
                  </a:rPr>
                  <a:t>3-7 天</a:t>
                </a:r>
              </a:p>
            </p:txBody>
          </p:sp>
        </p:grpSp>
        <p:grpSp>
          <p:nvGrpSpPr>
            <p:cNvPr id="72" name="footer"/>
            <p:cNvGrpSpPr/>
            <p:nvPr/>
          </p:nvGrpSpPr>
          <p:grpSpPr>
            <a:xfrm>
              <a:off x="571500" y="6411278"/>
              <a:ext cx="11048953" cy="247650"/>
              <a:chOff x="571500" y="6411278"/>
              <a:chExt cx="11048953" cy="247650"/>
            </a:xfrm>
          </p:grpSpPr>
          <p:sp>
            <p:nvSpPr>
              <p:cNvPr id="70" name="TextBox 70"/>
              <p:cNvSpPr txBox="1"/>
              <p:nvPr/>
            </p:nvSpPr>
            <p:spPr>
              <a:xfrm>
                <a:off x="571500" y="6411278"/>
                <a:ext cx="1451848" cy="247650"/>
              </a:xfrm>
              <a:prstGeom prst="rect">
                <a:avLst/>
              </a:prstGeom>
              <a:noFill/>
              <a:ln>
                <a:noFill/>
              </a:ln>
            </p:spPr>
            <p:txBody>
              <a:bodyPr wrap="none" lIns="0" tIns="55721" rIns="0" bIns="0" anchor="t" anchorCtr="0">
                <a:noAutofit/>
              </a:bodyPr>
              <a:lstStyle/>
              <a:p>
                <a:pPr algn="l"/>
                <a:r>
                  <a:rPr lang="zh-CN" sz="980" b="1" dirty="0">
                    <a:solidFill>
                      <a:srgbClr val="6B7299"/>
                    </a:solidFill>
                    <a:latin typeface="Microsoft YaHei"/>
                    <a:ea typeface="Microsoft YaHei"/>
                    <a:cs typeface="Microsoft YaHei"/>
                  </a:rPr>
                  <a:t>现状 · 三大门槛</a:t>
                </a:r>
              </a:p>
            </p:txBody>
          </p:sp>
          <p:sp>
            <p:nvSpPr>
              <p:cNvPr id="71" name="TextBox 71"/>
              <p:cNvSpPr txBox="1"/>
              <p:nvPr/>
            </p:nvSpPr>
            <p:spPr>
              <a:xfrm>
                <a:off x="10874407" y="641127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03 / 12</a:t>
                </a:r>
              </a:p>
            </p:txBody>
          </p:sp>
        </p:grpSp>
      </p:gr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1">
  <p:cSld>
    <p:spTree>
      <p:nvGrpSpPr>
        <p:cNvPr id="1" name=""/>
        <p:cNvGrpSpPr/>
        <p:nvPr/>
      </p:nvGrpSpPr>
      <p:grpSpPr>
        <a:xfrm>
          <a:off x="0" y="0"/>
          <a:ext cx="0" cy="0"/>
          <a:chOff x="0" y="0"/>
          <a:chExt cx="0" cy="0"/>
        </a:xfrm>
      </p:grpSpPr>
      <p:grpSp>
        <p:nvGrpSpPr>
          <p:cNvPr id="113" name="authored-scene"/>
          <p:cNvGrpSpPr/>
          <p:nvPr/>
        </p:nvGrpSpPr>
        <p:grpSpPr>
          <a:xfrm>
            <a:off x="0" y="0"/>
            <a:ext cx="12192000" cy="6858000"/>
            <a:chOff x="0" y="0"/>
            <a:chExt cx="12192000" cy="6858000"/>
          </a:xfrm>
        </p:grpSpPr>
        <p:grpSp>
          <p:nvGrpSpPr>
            <p:cNvPr id="5"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A0E27">
                      <a:alpha val="65000"/>
                    </a:srgbClr>
                  </a:gs>
                  <a:gs pos="100000">
                    <a:srgbClr val="0A0E27">
                      <a:alpha val="78000"/>
                    </a:srgbClr>
                  </a:gs>
                </a:gsLst>
                <a:lin ang="5400000" scaled="1"/>
              </a:gradFill>
              <a:ln>
                <a:noFill/>
              </a:ln>
            </p:spPr>
          </p:sp>
        </p:grpSp>
        <p:grpSp>
          <p:nvGrpSpPr>
            <p:cNvPr id="9" name="header"/>
            <p:cNvGrpSpPr/>
            <p:nvPr/>
          </p:nvGrpSpPr>
          <p:grpSpPr>
            <a:xfrm>
              <a:off x="571500" y="302895"/>
              <a:ext cx="4514374" cy="819150"/>
              <a:chOff x="571500" y="302895"/>
              <a:chExt cx="4514374" cy="819150"/>
            </a:xfrm>
          </p:grpSpPr>
          <p:sp>
            <p:nvSpPr>
              <p:cNvPr id="6" name="Rectangle 6"/>
              <p:cNvSpPr/>
              <p:nvPr/>
            </p:nvSpPr>
            <p:spPr>
              <a:xfrm>
                <a:off x="571500" y="476250"/>
                <a:ext cx="57150" cy="304800"/>
              </a:xfrm>
              <a:prstGeom prst="roundRect">
                <a:avLst>
                  <a:gd name="adj" fmla="val 50000"/>
                </a:avLst>
              </a:prstGeom>
              <a:gradFill>
                <a:gsLst>
                  <a:gs pos="0">
                    <a:srgbClr val="5B8DEF"/>
                  </a:gs>
                  <a:gs pos="50000">
                    <a:srgbClr val="A26BFA"/>
                  </a:gs>
                  <a:gs pos="100000">
                    <a:srgbClr val="3DDDFC"/>
                  </a:gs>
                </a:gsLst>
                <a:lin ang="0" scaled="1"/>
              </a:gradFill>
              <a:ln>
                <a:noFill/>
              </a:ln>
            </p:spPr>
          </p:sp>
          <p:sp>
            <p:nvSpPr>
              <p:cNvPr id="7" name="TextBox 7"/>
              <p:cNvSpPr txBox="1"/>
              <p:nvPr/>
            </p:nvSpPr>
            <p:spPr>
              <a:xfrm>
                <a:off x="762000" y="302895"/>
                <a:ext cx="4234339" cy="647700"/>
              </a:xfrm>
              <a:prstGeom prst="rect">
                <a:avLst/>
              </a:prstGeom>
              <a:noFill/>
              <a:ln>
                <a:noFill/>
              </a:ln>
            </p:spPr>
            <p:txBody>
              <a:bodyPr wrap="none" lIns="0" tIns="145732" rIns="0" bIns="0" anchor="t" anchorCtr="0">
                <a:noAutofit/>
              </a:bodyPr>
              <a:lstStyle/>
              <a:p>
                <a:pPr algn="l"/>
                <a:r>
                  <a:rPr lang="zh-CN" sz="2550" b="1" dirty="0">
                    <a:solidFill>
                      <a:srgbClr val="E8ECFF"/>
                    </a:solidFill>
                    <a:latin typeface="Microsoft YaHei"/>
                    <a:ea typeface="Microsoft YaHei"/>
                    <a:cs typeface="Microsoft YaHei"/>
                  </a:rPr>
                  <a:t>Agent 的四层骨架</a:t>
                </a:r>
              </a:p>
            </p:txBody>
          </p:sp>
          <p:sp>
            <p:nvSpPr>
              <p:cNvPr id="8" name="TextBox 8"/>
              <p:cNvSpPr txBox="1"/>
              <p:nvPr/>
            </p:nvSpPr>
            <p:spPr>
              <a:xfrm>
                <a:off x="762000" y="855345"/>
                <a:ext cx="4323874" cy="266700"/>
              </a:xfrm>
              <a:prstGeom prst="rect">
                <a:avLst/>
              </a:prstGeom>
              <a:noFill/>
              <a:ln>
                <a:noFill/>
              </a:ln>
            </p:spPr>
            <p:txBody>
              <a:bodyPr wrap="none" lIns="0" tIns="60007" rIns="0" bIns="0" anchor="t" anchorCtr="0">
                <a:noAutofit/>
              </a:bodyPr>
              <a:lstStyle/>
              <a:p>
                <a:pPr algn="l"/>
                <a:r>
                  <a:rPr lang="en-US" sz="1050" b="1" spc="225" dirty="0">
                    <a:solidFill>
                      <a:srgbClr val="A8B0D0"/>
                    </a:solidFill>
                    <a:latin typeface="Microsoft YaHei"/>
                    <a:ea typeface="Microsoft YaHei"/>
                    <a:cs typeface="Microsoft YaHei"/>
                  </a:rPr>
                  <a:t>PERCEPTION · REASONING · ACTION · MEMORY</a:t>
                </a:r>
              </a:p>
            </p:txBody>
          </p:sp>
        </p:grpSp>
        <p:grpSp>
          <p:nvGrpSpPr>
            <p:cNvPr id="34" name="layer-perception"/>
            <p:cNvGrpSpPr/>
            <p:nvPr/>
          </p:nvGrpSpPr>
          <p:grpSpPr>
            <a:xfrm>
              <a:off x="571500" y="1333500"/>
              <a:ext cx="11049000" cy="1156335"/>
              <a:chOff x="571500" y="1333500"/>
              <a:chExt cx="11049000" cy="1156335"/>
            </a:xfrm>
          </p:grpSpPr>
          <p:sp>
            <p:nvSpPr>
              <p:cNvPr id="10" name="Rectangle 10"/>
              <p:cNvSpPr/>
              <p:nvPr/>
            </p:nvSpPr>
            <p:spPr>
              <a:xfrm>
                <a:off x="571500" y="1333500"/>
                <a:ext cx="1619250" cy="1143000"/>
              </a:xfrm>
              <a:prstGeom prst="roundRect">
                <a:avLst>
                  <a:gd name="adj" fmla="val 11667"/>
                </a:avLst>
              </a:prstGeom>
              <a:gradFill>
                <a:gsLst>
                  <a:gs pos="0">
                    <a:srgbClr val="5B8DEF">
                      <a:alpha val="55000"/>
                    </a:srgbClr>
                  </a:gs>
                  <a:gs pos="100000">
                    <a:srgbClr val="5B8DEF">
                      <a:alpha val="18000"/>
                    </a:srgbClr>
                  </a:gs>
                </a:gsLst>
                <a:lin ang="0" scaled="1"/>
              </a:gradFill>
              <a:ln w="9525">
                <a:solidFill>
                  <a:srgbClr val="5B8DEF">
                    <a:alpha val="55000"/>
                  </a:srgbClr>
                </a:solidFill>
              </a:ln>
            </p:spPr>
          </p:sp>
          <p:grpSp>
            <p:nvGrpSpPr>
              <p:cNvPr id="13" name="Group 13"/>
              <p:cNvGrpSpPr/>
              <p:nvPr/>
            </p:nvGrpSpPr>
            <p:grpSpPr>
              <a:xfrm>
                <a:off x="773564" y="1576388"/>
                <a:ext cx="357872" cy="238125"/>
                <a:chOff x="773564" y="1576388"/>
                <a:chExt cx="357872" cy="238125"/>
              </a:xfrm>
            </p:grpSpPr>
            <p:sp>
              <p:nvSpPr>
                <p:cNvPr id="11" name="Freeform 11"/>
                <p:cNvSpPr/>
                <p:nvPr/>
              </p:nvSpPr>
              <p:spPr>
                <a:xfrm>
                  <a:off x="785812" y="1588294"/>
                  <a:ext cx="333375" cy="214312"/>
                </a:xfrm>
                <a:custGeom>
                  <a:avLst/>
                  <a:gdLst/>
                  <a:ahLst/>
                  <a:cxnLst/>
                  <a:rect l="l" t="t" r="r" b="b"/>
                  <a:pathLst>
                    <a:path w="333375" h="214312">
                      <a:moveTo>
                        <a:pt x="166688" y="0"/>
                      </a:moveTo>
                      <a:cubicBezTo>
                        <a:pt x="47625" y="0"/>
                        <a:pt x="0" y="107156"/>
                        <a:pt x="0" y="107156"/>
                      </a:cubicBezTo>
                      <a:cubicBezTo>
                        <a:pt x="0" y="107156"/>
                        <a:pt x="47625" y="214312"/>
                        <a:pt x="166688" y="214312"/>
                      </a:cubicBezTo>
                      <a:cubicBezTo>
                        <a:pt x="285750" y="214312"/>
                        <a:pt x="333375" y="107156"/>
                        <a:pt x="333375" y="107156"/>
                      </a:cubicBezTo>
                      <a:cubicBezTo>
                        <a:pt x="333375" y="107156"/>
                        <a:pt x="285750" y="0"/>
                        <a:pt x="166688" y="0"/>
                      </a:cubicBezTo>
                      <a:close/>
                      <a:moveTo>
                        <a:pt x="166688" y="166688"/>
                      </a:moveTo>
                      <a:cubicBezTo>
                        <a:pt x="133809" y="166688"/>
                        <a:pt x="107156" y="140034"/>
                        <a:pt x="107156" y="107156"/>
                      </a:cubicBezTo>
                      <a:cubicBezTo>
                        <a:pt x="107156" y="74278"/>
                        <a:pt x="133809" y="47625"/>
                        <a:pt x="166688" y="47625"/>
                      </a:cubicBezTo>
                      <a:cubicBezTo>
                        <a:pt x="199566" y="47625"/>
                        <a:pt x="226219" y="74278"/>
                        <a:pt x="226219" y="107156"/>
                      </a:cubicBezTo>
                      <a:cubicBezTo>
                        <a:pt x="226219" y="140034"/>
                        <a:pt x="199566" y="166688"/>
                        <a:pt x="166688" y="166688"/>
                      </a:cubicBezTo>
                      <a:close/>
                    </a:path>
                  </a:pathLst>
                </a:custGeom>
                <a:solidFill>
                  <a:srgbClr val="3DDDFC">
                    <a:alpha val="20000"/>
                  </a:srgbClr>
                </a:solidFill>
                <a:ln>
                  <a:noFill/>
                </a:ln>
              </p:spPr>
            </p:sp>
            <p:sp>
              <p:nvSpPr>
                <p:cNvPr id="12" name="Freeform 12"/>
                <p:cNvSpPr/>
                <p:nvPr/>
              </p:nvSpPr>
              <p:spPr>
                <a:xfrm>
                  <a:off x="773564" y="1576388"/>
                  <a:ext cx="357872" cy="238125"/>
                </a:xfrm>
                <a:custGeom>
                  <a:avLst/>
                  <a:gdLst/>
                  <a:ahLst/>
                  <a:cxnLst/>
                  <a:rect l="l" t="t" r="r" b="b"/>
                  <a:pathLst>
                    <a:path w="357872" h="238125">
                      <a:moveTo>
                        <a:pt x="356503" y="114240"/>
                      </a:moveTo>
                      <a:cubicBezTo>
                        <a:pt x="355982" y="113065"/>
                        <a:pt x="343376" y="85100"/>
                        <a:pt x="315352" y="57076"/>
                      </a:cubicBezTo>
                      <a:cubicBezTo>
                        <a:pt x="278011" y="19735"/>
                        <a:pt x="230847" y="0"/>
                        <a:pt x="178936" y="0"/>
                      </a:cubicBezTo>
                      <a:cubicBezTo>
                        <a:pt x="127025" y="0"/>
                        <a:pt x="79861" y="19735"/>
                        <a:pt x="42520" y="57076"/>
                      </a:cubicBezTo>
                      <a:cubicBezTo>
                        <a:pt x="14496" y="85100"/>
                        <a:pt x="1830" y="113109"/>
                        <a:pt x="1369" y="114240"/>
                      </a:cubicBezTo>
                      <a:cubicBezTo>
                        <a:pt x="0" y="117320"/>
                        <a:pt x="0" y="120835"/>
                        <a:pt x="1369" y="123914"/>
                      </a:cubicBezTo>
                      <a:cubicBezTo>
                        <a:pt x="1890" y="125090"/>
                        <a:pt x="14496" y="153040"/>
                        <a:pt x="42520" y="181064"/>
                      </a:cubicBezTo>
                      <a:cubicBezTo>
                        <a:pt x="79861" y="218390"/>
                        <a:pt x="127025" y="238125"/>
                        <a:pt x="178936" y="238125"/>
                      </a:cubicBezTo>
                      <a:cubicBezTo>
                        <a:pt x="230847" y="238125"/>
                        <a:pt x="278011" y="218390"/>
                        <a:pt x="315352" y="181064"/>
                      </a:cubicBezTo>
                      <a:cubicBezTo>
                        <a:pt x="343376" y="153040"/>
                        <a:pt x="355982" y="125090"/>
                        <a:pt x="356503" y="123914"/>
                      </a:cubicBezTo>
                      <a:cubicBezTo>
                        <a:pt x="357872" y="120835"/>
                        <a:pt x="357872" y="117320"/>
                        <a:pt x="356503" y="114240"/>
                      </a:cubicBezTo>
                      <a:close/>
                      <a:moveTo>
                        <a:pt x="178936" y="214312"/>
                      </a:moveTo>
                      <a:cubicBezTo>
                        <a:pt x="133127" y="214312"/>
                        <a:pt x="93107" y="197659"/>
                        <a:pt x="59978" y="164827"/>
                      </a:cubicBezTo>
                      <a:cubicBezTo>
                        <a:pt x="46384" y="151309"/>
                        <a:pt x="34819" y="135894"/>
                        <a:pt x="25643" y="119062"/>
                      </a:cubicBezTo>
                      <a:cubicBezTo>
                        <a:pt x="34817" y="102229"/>
                        <a:pt x="46382" y="86814"/>
                        <a:pt x="59978" y="73298"/>
                      </a:cubicBezTo>
                      <a:cubicBezTo>
                        <a:pt x="93107" y="40466"/>
                        <a:pt x="133127" y="23812"/>
                        <a:pt x="178936" y="23812"/>
                      </a:cubicBezTo>
                      <a:cubicBezTo>
                        <a:pt x="224745" y="23812"/>
                        <a:pt x="264765" y="40466"/>
                        <a:pt x="297894" y="73298"/>
                      </a:cubicBezTo>
                      <a:cubicBezTo>
                        <a:pt x="311514" y="86811"/>
                        <a:pt x="323104" y="102226"/>
                        <a:pt x="332303" y="119062"/>
                      </a:cubicBezTo>
                      <a:cubicBezTo>
                        <a:pt x="321573" y="139095"/>
                        <a:pt x="274826" y="214312"/>
                        <a:pt x="178936" y="214312"/>
                      </a:cubicBezTo>
                      <a:close/>
                      <a:moveTo>
                        <a:pt x="178936" y="47625"/>
                      </a:moveTo>
                      <a:cubicBezTo>
                        <a:pt x="139482" y="47625"/>
                        <a:pt x="107498" y="79609"/>
                        <a:pt x="107498" y="119062"/>
                      </a:cubicBezTo>
                      <a:cubicBezTo>
                        <a:pt x="107498" y="158516"/>
                        <a:pt x="139482" y="190500"/>
                        <a:pt x="178936" y="190500"/>
                      </a:cubicBezTo>
                      <a:cubicBezTo>
                        <a:pt x="218390" y="190500"/>
                        <a:pt x="250373" y="158516"/>
                        <a:pt x="250373" y="119062"/>
                      </a:cubicBezTo>
                      <a:cubicBezTo>
                        <a:pt x="250332" y="79626"/>
                        <a:pt x="218373" y="47666"/>
                        <a:pt x="178936" y="47625"/>
                      </a:cubicBezTo>
                      <a:close/>
                      <a:moveTo>
                        <a:pt x="178936" y="166688"/>
                      </a:moveTo>
                      <a:cubicBezTo>
                        <a:pt x="152633" y="166688"/>
                        <a:pt x="131311" y="145365"/>
                        <a:pt x="131311" y="119062"/>
                      </a:cubicBezTo>
                      <a:cubicBezTo>
                        <a:pt x="131311" y="92760"/>
                        <a:pt x="152633" y="71438"/>
                        <a:pt x="178936" y="71438"/>
                      </a:cubicBezTo>
                      <a:cubicBezTo>
                        <a:pt x="205238" y="71438"/>
                        <a:pt x="226561" y="92760"/>
                        <a:pt x="226561" y="119062"/>
                      </a:cubicBezTo>
                      <a:cubicBezTo>
                        <a:pt x="226561" y="145365"/>
                        <a:pt x="205238" y="166688"/>
                        <a:pt x="178936" y="166688"/>
                      </a:cubicBezTo>
                      <a:close/>
                    </a:path>
                  </a:pathLst>
                </a:custGeom>
                <a:solidFill>
                  <a:srgbClr val="3DDDFC"/>
                </a:solidFill>
                <a:ln>
                  <a:noFill/>
                </a:ln>
              </p:spPr>
            </p:sp>
          </p:grpSp>
          <p:sp>
            <p:nvSpPr>
              <p:cNvPr id="14" name="TextBox 14"/>
              <p:cNvSpPr txBox="1"/>
              <p:nvPr/>
            </p:nvSpPr>
            <p:spPr>
              <a:xfrm>
                <a:off x="762000" y="1934528"/>
                <a:ext cx="1554004" cy="247650"/>
              </a:xfrm>
              <a:prstGeom prst="rect">
                <a:avLst/>
              </a:prstGeom>
              <a:noFill/>
              <a:ln>
                <a:noFill/>
              </a:ln>
            </p:spPr>
            <p:txBody>
              <a:bodyPr wrap="none" lIns="0" tIns="55721" rIns="0" bIns="0" anchor="t" anchorCtr="0">
                <a:noAutofit/>
              </a:bodyPr>
              <a:lstStyle/>
              <a:p>
                <a:pPr algn="l"/>
                <a:r>
                  <a:rPr lang="en-US" sz="980" b="1" spc="150" dirty="0">
                    <a:solidFill>
                      <a:srgbClr val="3DDDFC"/>
                    </a:solidFill>
                    <a:latin typeface="Microsoft YaHei"/>
                    <a:ea typeface="Microsoft YaHei"/>
                    <a:cs typeface="Microsoft YaHei"/>
                  </a:rPr>
                  <a:t>L1 · PERCEPTION</a:t>
                </a:r>
              </a:p>
            </p:txBody>
          </p:sp>
          <p:sp>
            <p:nvSpPr>
              <p:cNvPr id="15" name="TextBox 15"/>
              <p:cNvSpPr txBox="1"/>
              <p:nvPr/>
            </p:nvSpPr>
            <p:spPr>
              <a:xfrm>
                <a:off x="762000" y="2070735"/>
                <a:ext cx="1152525" cy="419100"/>
              </a:xfrm>
              <a:prstGeom prst="rect">
                <a:avLst/>
              </a:prstGeom>
              <a:noFill/>
              <a:ln>
                <a:noFill/>
              </a:ln>
            </p:spPr>
            <p:txBody>
              <a:bodyPr wrap="none" lIns="0" tIns="94298" rIns="0" bIns="0" anchor="t" anchorCtr="0">
                <a:noAutofit/>
              </a:bodyPr>
              <a:lstStyle/>
              <a:p>
                <a:pPr algn="l"/>
                <a:r>
                  <a:rPr lang="zh-CN" sz="1650" b="1" dirty="0">
                    <a:solidFill>
                      <a:srgbClr val="E8ECFF"/>
                    </a:solidFill>
                    <a:latin typeface="Microsoft YaHei"/>
                    <a:ea typeface="Microsoft YaHei"/>
                    <a:cs typeface="Microsoft YaHei"/>
                  </a:rPr>
                  <a:t>感知层</a:t>
                </a:r>
              </a:p>
            </p:txBody>
          </p:sp>
          <p:grpSp>
            <p:nvGrpSpPr>
              <p:cNvPr id="21" name="mod-p1"/>
              <p:cNvGrpSpPr/>
              <p:nvPr/>
            </p:nvGrpSpPr>
            <p:grpSpPr>
              <a:xfrm>
                <a:off x="2343150" y="1333500"/>
                <a:ext cx="3048000" cy="1143000"/>
                <a:chOff x="2343150" y="1333500"/>
                <a:chExt cx="3048000" cy="1143000"/>
              </a:xfrm>
            </p:grpSpPr>
            <p:sp>
              <p:nvSpPr>
                <p:cNvPr id="16" name="Rectangle 16"/>
                <p:cNvSpPr/>
                <p:nvPr/>
              </p:nvSpPr>
              <p:spPr>
                <a:xfrm>
                  <a:off x="2343150" y="1333500"/>
                  <a:ext cx="304800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17" name="Rectangle 17"/>
                <p:cNvSpPr/>
                <p:nvPr/>
              </p:nvSpPr>
              <p:spPr>
                <a:xfrm>
                  <a:off x="2514600" y="1343025"/>
                  <a:ext cx="2705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18" name="TextBox 18"/>
                <p:cNvSpPr txBox="1"/>
                <p:nvPr/>
              </p:nvSpPr>
              <p:spPr>
                <a:xfrm>
                  <a:off x="2533650" y="1472565"/>
                  <a:ext cx="1200150" cy="342900"/>
                </a:xfrm>
                <a:prstGeom prst="rect">
                  <a:avLst/>
                </a:prstGeom>
                <a:noFill/>
                <a:ln>
                  <a:noFill/>
                </a:ln>
              </p:spPr>
              <p:txBody>
                <a:bodyPr wrap="none" lIns="0" tIns="77152" rIns="0" bIns="0" anchor="t" anchorCtr="0">
                  <a:noAutofit/>
                </a:bodyPr>
                <a:lstStyle/>
                <a:p>
                  <a:pPr algn="l"/>
                  <a:r>
                    <a:rPr lang="zh-CN" sz="1350" b="1" dirty="0">
                      <a:solidFill>
                        <a:srgbClr val="E8ECFF"/>
                      </a:solidFill>
                      <a:latin typeface="Microsoft YaHei"/>
                      <a:ea typeface="Microsoft YaHei"/>
                      <a:cs typeface="Microsoft YaHei"/>
                    </a:rPr>
                    <a:t>输入解析</a:t>
                  </a:r>
                </a:p>
              </p:txBody>
            </p:sp>
            <p:sp>
              <p:nvSpPr>
                <p:cNvPr id="19" name="TextBox 19"/>
                <p:cNvSpPr txBox="1"/>
                <p:nvPr/>
              </p:nvSpPr>
              <p:spPr>
                <a:xfrm>
                  <a:off x="2533650" y="1788795"/>
                  <a:ext cx="2333625" cy="266700"/>
                </a:xfrm>
                <a:prstGeom prst="rect">
                  <a:avLst/>
                </a:prstGeom>
                <a:noFill/>
                <a:ln>
                  <a:noFill/>
                </a:ln>
              </p:spPr>
              <p:txBody>
                <a:bodyPr wrap="none" lIns="0" tIns="60007" rIns="0" bIns="0" anchor="t" anchorCtr="0">
                  <a:noAutofit/>
                </a:bodyPr>
                <a:lstStyle/>
                <a:p>
                  <a:pPr algn="l"/>
                  <a:r>
                    <a:rPr lang="zh-CN" sz="1050" dirty="0">
                      <a:solidFill>
                        <a:srgbClr val="A8B0D0"/>
                      </a:solidFill>
                      <a:latin typeface="Microsoft YaHei"/>
                      <a:ea typeface="Microsoft YaHei"/>
                      <a:cs typeface="Microsoft YaHei"/>
                    </a:rPr>
                    <a:t>用户意图分类、槽位抽取</a:t>
                  </a:r>
                </a:p>
              </p:txBody>
            </p:sp>
            <p:sp>
              <p:nvSpPr>
                <p:cNvPr id="20" name="TextBox 20"/>
                <p:cNvSpPr txBox="1"/>
                <p:nvPr/>
              </p:nvSpPr>
              <p:spPr>
                <a:xfrm>
                  <a:off x="2533650" y="1998345"/>
                  <a:ext cx="2133600" cy="266700"/>
                </a:xfrm>
                <a:prstGeom prst="rect">
                  <a:avLst/>
                </a:prstGeom>
                <a:noFill/>
                <a:ln>
                  <a:noFill/>
                </a:ln>
              </p:spPr>
              <p:txBody>
                <a:bodyPr wrap="none" lIns="0" tIns="60007" rIns="0" bIns="0" anchor="t" anchorCtr="0">
                  <a:noAutofit/>
                </a:bodyPr>
                <a:lstStyle/>
                <a:p>
                  <a:pPr algn="l"/>
                  <a:r>
                    <a:rPr lang="zh-CN" sz="1050" dirty="0">
                      <a:solidFill>
                        <a:srgbClr val="A8B0D0"/>
                      </a:solidFill>
                      <a:latin typeface="Microsoft YaHei"/>
                      <a:ea typeface="Microsoft YaHei"/>
                      <a:cs typeface="Microsoft YaHei"/>
                    </a:rPr>
                    <a:t>语言识别、敏感词过滤</a:t>
                  </a:r>
                </a:p>
              </p:txBody>
            </p:sp>
          </p:grpSp>
          <p:grpSp>
            <p:nvGrpSpPr>
              <p:cNvPr id="27" name="mod-p2"/>
              <p:cNvGrpSpPr/>
              <p:nvPr/>
            </p:nvGrpSpPr>
            <p:grpSpPr>
              <a:xfrm>
                <a:off x="5505450" y="1333500"/>
                <a:ext cx="3048000" cy="1143000"/>
                <a:chOff x="5505450" y="1333500"/>
                <a:chExt cx="3048000" cy="1143000"/>
              </a:xfrm>
            </p:grpSpPr>
            <p:sp>
              <p:nvSpPr>
                <p:cNvPr id="22" name="Rectangle 22"/>
                <p:cNvSpPr/>
                <p:nvPr/>
              </p:nvSpPr>
              <p:spPr>
                <a:xfrm>
                  <a:off x="5505450" y="1333500"/>
                  <a:ext cx="304800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23" name="Rectangle 23"/>
                <p:cNvSpPr/>
                <p:nvPr/>
              </p:nvSpPr>
              <p:spPr>
                <a:xfrm>
                  <a:off x="5676900" y="1343025"/>
                  <a:ext cx="2705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24" name="TextBox 24"/>
                <p:cNvSpPr txBox="1"/>
                <p:nvPr/>
              </p:nvSpPr>
              <p:spPr>
                <a:xfrm>
                  <a:off x="5695950" y="1472565"/>
                  <a:ext cx="1457325" cy="342900"/>
                </a:xfrm>
                <a:prstGeom prst="rect">
                  <a:avLst/>
                </a:prstGeom>
                <a:noFill/>
                <a:ln>
                  <a:noFill/>
                </a:ln>
              </p:spPr>
              <p:txBody>
                <a:bodyPr wrap="none" lIns="0" tIns="77152" rIns="0" bIns="0" anchor="t" anchorCtr="0">
                  <a:noAutofit/>
                </a:bodyPr>
                <a:lstStyle/>
                <a:p>
                  <a:pPr algn="l"/>
                  <a:r>
                    <a:rPr lang="zh-CN" sz="1350" b="1" dirty="0">
                      <a:solidFill>
                        <a:srgbClr val="E8ECFF"/>
                      </a:solidFill>
                      <a:latin typeface="Microsoft YaHei"/>
                      <a:ea typeface="Microsoft YaHei"/>
                      <a:cs typeface="Microsoft YaHei"/>
                    </a:rPr>
                    <a:t>多模态融合</a:t>
                  </a:r>
                </a:p>
              </p:txBody>
            </p:sp>
            <p:sp>
              <p:nvSpPr>
                <p:cNvPr id="25" name="TextBox 25"/>
                <p:cNvSpPr txBox="1"/>
                <p:nvPr/>
              </p:nvSpPr>
              <p:spPr>
                <a:xfrm>
                  <a:off x="5695950" y="1788795"/>
                  <a:ext cx="2423636" cy="266700"/>
                </a:xfrm>
                <a:prstGeom prst="rect">
                  <a:avLst/>
                </a:prstGeom>
                <a:noFill/>
                <a:ln>
                  <a:noFill/>
                </a:ln>
              </p:spPr>
              <p:txBody>
                <a:bodyPr wrap="none" lIns="0" tIns="60007" rIns="0" bIns="0" anchor="t" anchorCtr="0">
                  <a:noAutofit/>
                </a:bodyPr>
                <a:lstStyle/>
                <a:p>
                  <a:pPr algn="l"/>
                  <a:r>
                    <a:rPr lang="zh-CN" sz="1050" dirty="0">
                      <a:solidFill>
                        <a:srgbClr val="A8B0D0"/>
                      </a:solidFill>
                      <a:latin typeface="Microsoft YaHei"/>
                      <a:ea typeface="Microsoft YaHei"/>
                      <a:cs typeface="Microsoft YaHei"/>
                    </a:rPr>
                    <a:t>文本 · 图像 · 表格 · 音频</a:t>
                  </a:r>
                </a:p>
              </p:txBody>
            </p:sp>
            <p:sp>
              <p:nvSpPr>
                <p:cNvPr id="26" name="TextBox 26"/>
                <p:cNvSpPr txBox="1"/>
                <p:nvPr/>
              </p:nvSpPr>
              <p:spPr>
                <a:xfrm>
                  <a:off x="5695950" y="1998345"/>
                  <a:ext cx="2533650" cy="266700"/>
                </a:xfrm>
                <a:prstGeom prst="rect">
                  <a:avLst/>
                </a:prstGeom>
                <a:noFill/>
                <a:ln>
                  <a:noFill/>
                </a:ln>
              </p:spPr>
              <p:txBody>
                <a:bodyPr wrap="none" lIns="0" tIns="60007" rIns="0" bIns="0" anchor="t" anchorCtr="0">
                  <a:noAutofit/>
                </a:bodyPr>
                <a:lstStyle/>
                <a:p>
                  <a:pPr algn="l"/>
                  <a:r>
                    <a:rPr lang="zh-CN" sz="1050" dirty="0">
                      <a:solidFill>
                        <a:srgbClr val="A8B0D0"/>
                      </a:solidFill>
                      <a:latin typeface="Microsoft YaHei"/>
                      <a:ea typeface="Microsoft YaHei"/>
                      <a:cs typeface="Microsoft YaHei"/>
                    </a:rPr>
                    <a:t>统一为可推理的结构化输入</a:t>
                  </a:r>
                </a:p>
              </p:txBody>
            </p:sp>
          </p:grpSp>
          <p:grpSp>
            <p:nvGrpSpPr>
              <p:cNvPr id="33" name="mod-p3"/>
              <p:cNvGrpSpPr/>
              <p:nvPr/>
            </p:nvGrpSpPr>
            <p:grpSpPr>
              <a:xfrm>
                <a:off x="8667750" y="1333500"/>
                <a:ext cx="2952750" cy="1143000"/>
                <a:chOff x="8667750" y="1333500"/>
                <a:chExt cx="2952750" cy="1143000"/>
              </a:xfrm>
            </p:grpSpPr>
            <p:sp>
              <p:nvSpPr>
                <p:cNvPr id="28" name="Rectangle 28"/>
                <p:cNvSpPr/>
                <p:nvPr/>
              </p:nvSpPr>
              <p:spPr>
                <a:xfrm>
                  <a:off x="8667750" y="1333500"/>
                  <a:ext cx="295275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29" name="Rectangle 29"/>
                <p:cNvSpPr/>
                <p:nvPr/>
              </p:nvSpPr>
              <p:spPr>
                <a:xfrm>
                  <a:off x="8839200" y="1343025"/>
                  <a:ext cx="260985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30" name="TextBox 30"/>
                <p:cNvSpPr txBox="1"/>
                <p:nvPr/>
              </p:nvSpPr>
              <p:spPr>
                <a:xfrm>
                  <a:off x="8858250" y="1472565"/>
                  <a:ext cx="1971675" cy="342900"/>
                </a:xfrm>
                <a:prstGeom prst="rect">
                  <a:avLst/>
                </a:prstGeom>
                <a:noFill/>
                <a:ln>
                  <a:noFill/>
                </a:ln>
              </p:spPr>
              <p:txBody>
                <a:bodyPr wrap="none" lIns="0" tIns="77152" rIns="0" bIns="0" anchor="t" anchorCtr="0">
                  <a:noAutofit/>
                </a:bodyPr>
                <a:lstStyle/>
                <a:p>
                  <a:pPr algn="l"/>
                  <a:r>
                    <a:rPr lang="zh-CN" sz="1350" b="1" dirty="0">
                      <a:solidFill>
                        <a:srgbClr val="E8ECFF"/>
                      </a:solidFill>
                      <a:latin typeface="Microsoft YaHei"/>
                      <a:ea typeface="Microsoft YaHei"/>
                      <a:cs typeface="Microsoft YaHei"/>
                    </a:rPr>
                    <a:t>上下文窗口管理</a:t>
                  </a:r>
                </a:p>
              </p:txBody>
            </p:sp>
            <p:sp>
              <p:nvSpPr>
                <p:cNvPr id="31" name="TextBox 31"/>
                <p:cNvSpPr txBox="1"/>
                <p:nvPr/>
              </p:nvSpPr>
              <p:spPr>
                <a:xfrm>
                  <a:off x="8858250" y="1788795"/>
                  <a:ext cx="2333625" cy="266700"/>
                </a:xfrm>
                <a:prstGeom prst="rect">
                  <a:avLst/>
                </a:prstGeom>
                <a:noFill/>
                <a:ln>
                  <a:noFill/>
                </a:ln>
              </p:spPr>
              <p:txBody>
                <a:bodyPr wrap="none" lIns="0" tIns="60007" rIns="0" bIns="0" anchor="t" anchorCtr="0">
                  <a:noAutofit/>
                </a:bodyPr>
                <a:lstStyle/>
                <a:p>
                  <a:pPr algn="l"/>
                  <a:r>
                    <a:rPr lang="zh-CN" sz="1050" dirty="0">
                      <a:solidFill>
                        <a:srgbClr val="A8B0D0"/>
                      </a:solidFill>
                      <a:latin typeface="Microsoft YaHei"/>
                      <a:ea typeface="Microsoft YaHei"/>
                      <a:cs typeface="Microsoft YaHei"/>
                    </a:rPr>
                    <a:t>动态截断、关键信息前置</a:t>
                  </a:r>
                </a:p>
              </p:txBody>
            </p:sp>
            <p:sp>
              <p:nvSpPr>
                <p:cNvPr id="32" name="TextBox 32"/>
                <p:cNvSpPr txBox="1"/>
                <p:nvPr/>
              </p:nvSpPr>
              <p:spPr>
                <a:xfrm>
                  <a:off x="8858250" y="1998345"/>
                  <a:ext cx="1953577" cy="266700"/>
                </a:xfrm>
                <a:prstGeom prst="rect">
                  <a:avLst/>
                </a:prstGeom>
                <a:noFill/>
                <a:ln>
                  <a:noFill/>
                </a:ln>
              </p:spPr>
              <p:txBody>
                <a:bodyPr wrap="none" lIns="0" tIns="60007" rIns="0" bIns="0" anchor="t" anchorCtr="0">
                  <a:noAutofit/>
                </a:bodyPr>
                <a:lstStyle/>
                <a:p>
                  <a:pPr algn="l"/>
                  <a:r>
                    <a:rPr lang="zh-CN" sz="1050" dirty="0">
                      <a:solidFill>
                        <a:srgbClr val="A8B0D0"/>
                      </a:solidFill>
                      <a:latin typeface="Microsoft YaHei"/>
                      <a:ea typeface="Microsoft YaHei"/>
                      <a:cs typeface="Microsoft YaHei"/>
                    </a:rPr>
                    <a:t>应对长 prompt 退化</a:t>
                  </a:r>
                </a:p>
              </p:txBody>
            </p:sp>
          </p:grpSp>
        </p:grpSp>
        <p:grpSp>
          <p:nvGrpSpPr>
            <p:cNvPr id="59" name="layer-reasoning"/>
            <p:cNvGrpSpPr/>
            <p:nvPr/>
          </p:nvGrpSpPr>
          <p:grpSpPr>
            <a:xfrm>
              <a:off x="571500" y="2590800"/>
              <a:ext cx="11049000" cy="1156335"/>
              <a:chOff x="571500" y="2590800"/>
              <a:chExt cx="11049000" cy="1156335"/>
            </a:xfrm>
          </p:grpSpPr>
          <p:sp>
            <p:nvSpPr>
              <p:cNvPr id="35" name="Rectangle 35"/>
              <p:cNvSpPr/>
              <p:nvPr/>
            </p:nvSpPr>
            <p:spPr>
              <a:xfrm>
                <a:off x="571500" y="2590800"/>
                <a:ext cx="1619250" cy="1143000"/>
              </a:xfrm>
              <a:prstGeom prst="roundRect">
                <a:avLst>
                  <a:gd name="adj" fmla="val 11667"/>
                </a:avLst>
              </a:prstGeom>
              <a:gradFill>
                <a:gsLst>
                  <a:gs pos="0">
                    <a:srgbClr val="A26BFA">
                      <a:alpha val="55000"/>
                    </a:srgbClr>
                  </a:gs>
                  <a:gs pos="100000">
                    <a:srgbClr val="A26BFA">
                      <a:alpha val="18000"/>
                    </a:srgbClr>
                  </a:gs>
                </a:gsLst>
                <a:lin ang="0" scaled="1"/>
              </a:gradFill>
              <a:ln w="9525">
                <a:solidFill>
                  <a:srgbClr val="A26BFA">
                    <a:alpha val="55000"/>
                  </a:srgbClr>
                </a:solidFill>
              </a:ln>
            </p:spPr>
          </p:sp>
          <p:grpSp>
            <p:nvGrpSpPr>
              <p:cNvPr id="38" name="Group 38"/>
              <p:cNvGrpSpPr/>
              <p:nvPr/>
            </p:nvGrpSpPr>
            <p:grpSpPr>
              <a:xfrm>
                <a:off x="773895" y="2791985"/>
                <a:ext cx="357199" cy="309623"/>
                <a:chOff x="773895" y="2791985"/>
                <a:chExt cx="357199" cy="309623"/>
              </a:xfrm>
            </p:grpSpPr>
            <p:sp>
              <p:nvSpPr>
                <p:cNvPr id="36" name="Freeform 36"/>
                <p:cNvSpPr/>
                <p:nvPr/>
              </p:nvSpPr>
              <p:spPr>
                <a:xfrm>
                  <a:off x="785749" y="2809875"/>
                  <a:ext cx="333449" cy="273844"/>
                </a:xfrm>
                <a:custGeom>
                  <a:avLst/>
                  <a:gdLst/>
                  <a:ahLst/>
                  <a:cxnLst/>
                  <a:rect l="l" t="t" r="r" b="b"/>
                  <a:pathLst>
                    <a:path w="333449" h="273844">
                      <a:moveTo>
                        <a:pt x="333439" y="136922"/>
                      </a:moveTo>
                      <a:cubicBezTo>
                        <a:pt x="333449" y="167204"/>
                        <a:pt x="314364" y="194202"/>
                        <a:pt x="285814" y="204296"/>
                      </a:cubicBezTo>
                      <a:lnTo>
                        <a:pt x="285814" y="204296"/>
                      </a:lnTo>
                      <a:lnTo>
                        <a:pt x="285814" y="214312"/>
                      </a:lnTo>
                      <a:cubicBezTo>
                        <a:pt x="285814" y="247191"/>
                        <a:pt x="259161" y="273844"/>
                        <a:pt x="226283" y="273844"/>
                      </a:cubicBezTo>
                      <a:cubicBezTo>
                        <a:pt x="193404" y="273844"/>
                        <a:pt x="166751" y="247191"/>
                        <a:pt x="166751" y="214312"/>
                      </a:cubicBezTo>
                      <a:cubicBezTo>
                        <a:pt x="166751" y="247191"/>
                        <a:pt x="140098" y="273844"/>
                        <a:pt x="107220" y="273844"/>
                      </a:cubicBezTo>
                      <a:cubicBezTo>
                        <a:pt x="74342" y="273844"/>
                        <a:pt x="47689" y="247191"/>
                        <a:pt x="47689" y="214312"/>
                      </a:cubicBezTo>
                      <a:lnTo>
                        <a:pt x="47689" y="204296"/>
                      </a:lnTo>
                      <a:lnTo>
                        <a:pt x="47689" y="204296"/>
                      </a:lnTo>
                      <a:cubicBezTo>
                        <a:pt x="19113" y="194224"/>
                        <a:pt x="0" y="167221"/>
                        <a:pt x="0" y="136922"/>
                      </a:cubicBezTo>
                      <a:cubicBezTo>
                        <a:pt x="0" y="106623"/>
                        <a:pt x="19113" y="79620"/>
                        <a:pt x="47689" y="69547"/>
                      </a:cubicBezTo>
                      <a:lnTo>
                        <a:pt x="47689" y="59531"/>
                      </a:lnTo>
                      <a:cubicBezTo>
                        <a:pt x="47689" y="26653"/>
                        <a:pt x="74342" y="0"/>
                        <a:pt x="107220" y="0"/>
                      </a:cubicBezTo>
                      <a:cubicBezTo>
                        <a:pt x="140098" y="0"/>
                        <a:pt x="166751" y="26653"/>
                        <a:pt x="166751" y="59531"/>
                      </a:cubicBezTo>
                      <a:cubicBezTo>
                        <a:pt x="166751" y="26653"/>
                        <a:pt x="193404" y="0"/>
                        <a:pt x="226283" y="0"/>
                      </a:cubicBezTo>
                      <a:cubicBezTo>
                        <a:pt x="259161" y="0"/>
                        <a:pt x="285814" y="26653"/>
                        <a:pt x="285814" y="59531"/>
                      </a:cubicBezTo>
                      <a:lnTo>
                        <a:pt x="285814" y="69547"/>
                      </a:lnTo>
                      <a:cubicBezTo>
                        <a:pt x="314364" y="79641"/>
                        <a:pt x="333449" y="106640"/>
                        <a:pt x="333439" y="136922"/>
                      </a:cubicBezTo>
                      <a:close/>
                    </a:path>
                  </a:pathLst>
                </a:custGeom>
                <a:solidFill>
                  <a:srgbClr val="A26BFA">
                    <a:alpha val="20000"/>
                  </a:srgbClr>
                </a:solidFill>
                <a:ln>
                  <a:noFill/>
                </a:ln>
              </p:spPr>
            </p:sp>
            <p:sp>
              <p:nvSpPr>
                <p:cNvPr id="37" name="Freeform 37"/>
                <p:cNvSpPr/>
                <p:nvPr/>
              </p:nvSpPr>
              <p:spPr>
                <a:xfrm>
                  <a:off x="773895" y="2791985"/>
                  <a:ext cx="357199" cy="309623"/>
                </a:xfrm>
                <a:custGeom>
                  <a:avLst/>
                  <a:gdLst/>
                  <a:ahLst/>
                  <a:cxnLst/>
                  <a:rect l="l" t="t" r="r" b="b"/>
                  <a:pathLst>
                    <a:path w="357199" h="309623">
                      <a:moveTo>
                        <a:pt x="357199" y="154812"/>
                      </a:moveTo>
                      <a:cubicBezTo>
                        <a:pt x="357167" y="122624"/>
                        <a:pt x="338638" y="93320"/>
                        <a:pt x="309574" y="79490"/>
                      </a:cubicBezTo>
                      <a:lnTo>
                        <a:pt x="309574" y="77421"/>
                      </a:lnTo>
                      <a:cubicBezTo>
                        <a:pt x="309545" y="45922"/>
                        <a:pt x="288890" y="18159"/>
                        <a:pt x="258728" y="9079"/>
                      </a:cubicBezTo>
                      <a:cubicBezTo>
                        <a:pt x="228566" y="0"/>
                        <a:pt x="196017" y="11747"/>
                        <a:pt x="178605" y="37996"/>
                      </a:cubicBezTo>
                      <a:cubicBezTo>
                        <a:pt x="161193" y="11747"/>
                        <a:pt x="128644" y="0"/>
                        <a:pt x="98482" y="9079"/>
                      </a:cubicBezTo>
                      <a:cubicBezTo>
                        <a:pt x="68320" y="18159"/>
                        <a:pt x="47664" y="45922"/>
                        <a:pt x="47636" y="77421"/>
                      </a:cubicBezTo>
                      <a:lnTo>
                        <a:pt x="47636" y="79490"/>
                      </a:lnTo>
                      <a:cubicBezTo>
                        <a:pt x="18545" y="93284"/>
                        <a:pt x="0" y="122600"/>
                        <a:pt x="0" y="154797"/>
                      </a:cubicBezTo>
                      <a:cubicBezTo>
                        <a:pt x="0" y="186993"/>
                        <a:pt x="18545" y="216310"/>
                        <a:pt x="47636" y="230104"/>
                      </a:cubicBezTo>
                      <a:lnTo>
                        <a:pt x="47636" y="232202"/>
                      </a:lnTo>
                      <a:cubicBezTo>
                        <a:pt x="47664" y="263701"/>
                        <a:pt x="68320" y="291464"/>
                        <a:pt x="98482" y="300544"/>
                      </a:cubicBezTo>
                      <a:cubicBezTo>
                        <a:pt x="128644" y="309623"/>
                        <a:pt x="161193" y="297876"/>
                        <a:pt x="178605" y="271627"/>
                      </a:cubicBezTo>
                      <a:cubicBezTo>
                        <a:pt x="196017" y="297876"/>
                        <a:pt x="228566" y="309623"/>
                        <a:pt x="258728" y="300544"/>
                      </a:cubicBezTo>
                      <a:cubicBezTo>
                        <a:pt x="288890" y="291464"/>
                        <a:pt x="309545" y="263701"/>
                        <a:pt x="309574" y="232202"/>
                      </a:cubicBezTo>
                      <a:lnTo>
                        <a:pt x="309574" y="230104"/>
                      </a:lnTo>
                      <a:cubicBezTo>
                        <a:pt x="338634" y="216283"/>
                        <a:pt x="357162" y="186990"/>
                        <a:pt x="357199" y="154812"/>
                      </a:cubicBezTo>
                      <a:close/>
                      <a:moveTo>
                        <a:pt x="119074" y="279827"/>
                      </a:moveTo>
                      <a:cubicBezTo>
                        <a:pt x="94755" y="279824"/>
                        <a:pt x="74346" y="261499"/>
                        <a:pt x="71731" y="237322"/>
                      </a:cubicBezTo>
                      <a:cubicBezTo>
                        <a:pt x="75582" y="237871"/>
                        <a:pt x="79466" y="238150"/>
                        <a:pt x="83355" y="238155"/>
                      </a:cubicBezTo>
                      <a:lnTo>
                        <a:pt x="95261" y="238155"/>
                      </a:lnTo>
                      <a:cubicBezTo>
                        <a:pt x="101837" y="238155"/>
                        <a:pt x="107167" y="232825"/>
                        <a:pt x="107167" y="226249"/>
                      </a:cubicBezTo>
                      <a:cubicBezTo>
                        <a:pt x="107167" y="219673"/>
                        <a:pt x="101837" y="214343"/>
                        <a:pt x="95261" y="214343"/>
                      </a:cubicBezTo>
                      <a:lnTo>
                        <a:pt x="83355" y="214343"/>
                      </a:lnTo>
                      <a:cubicBezTo>
                        <a:pt x="54333" y="214377"/>
                        <a:pt x="29516" y="193478"/>
                        <a:pt x="24611" y="164874"/>
                      </a:cubicBezTo>
                      <a:cubicBezTo>
                        <a:pt x="19705" y="136269"/>
                        <a:pt x="36141" y="108296"/>
                        <a:pt x="63516" y="98659"/>
                      </a:cubicBezTo>
                      <a:cubicBezTo>
                        <a:pt x="68270" y="96976"/>
                        <a:pt x="71448" y="92480"/>
                        <a:pt x="71449" y="87437"/>
                      </a:cubicBezTo>
                      <a:lnTo>
                        <a:pt x="71449" y="77421"/>
                      </a:lnTo>
                      <a:cubicBezTo>
                        <a:pt x="71449" y="51118"/>
                        <a:pt x="92771" y="29796"/>
                        <a:pt x="119074" y="29796"/>
                      </a:cubicBezTo>
                      <a:cubicBezTo>
                        <a:pt x="145376" y="29796"/>
                        <a:pt x="166699" y="51118"/>
                        <a:pt x="166699" y="77421"/>
                      </a:cubicBezTo>
                      <a:lnTo>
                        <a:pt x="166699" y="179011"/>
                      </a:lnTo>
                      <a:cubicBezTo>
                        <a:pt x="153624" y="167252"/>
                        <a:pt x="136658" y="160752"/>
                        <a:pt x="119074" y="160765"/>
                      </a:cubicBezTo>
                      <a:cubicBezTo>
                        <a:pt x="112498" y="160765"/>
                        <a:pt x="107167" y="166095"/>
                        <a:pt x="107167" y="172671"/>
                      </a:cubicBezTo>
                      <a:cubicBezTo>
                        <a:pt x="107167" y="179247"/>
                        <a:pt x="112498" y="184577"/>
                        <a:pt x="119074" y="184577"/>
                      </a:cubicBezTo>
                      <a:cubicBezTo>
                        <a:pt x="145376" y="184577"/>
                        <a:pt x="166699" y="205900"/>
                        <a:pt x="166699" y="232202"/>
                      </a:cubicBezTo>
                      <a:cubicBezTo>
                        <a:pt x="166699" y="258505"/>
                        <a:pt x="145376" y="279827"/>
                        <a:pt x="119074" y="279827"/>
                      </a:cubicBezTo>
                      <a:close/>
                      <a:moveTo>
                        <a:pt x="273855" y="214343"/>
                      </a:moveTo>
                      <a:lnTo>
                        <a:pt x="261949" y="214343"/>
                      </a:lnTo>
                      <a:cubicBezTo>
                        <a:pt x="255373" y="214343"/>
                        <a:pt x="250042" y="219673"/>
                        <a:pt x="250042" y="226249"/>
                      </a:cubicBezTo>
                      <a:cubicBezTo>
                        <a:pt x="250042" y="232825"/>
                        <a:pt x="255373" y="238155"/>
                        <a:pt x="261949" y="238155"/>
                      </a:cubicBezTo>
                      <a:lnTo>
                        <a:pt x="273855" y="238155"/>
                      </a:lnTo>
                      <a:cubicBezTo>
                        <a:pt x="277744" y="238150"/>
                        <a:pt x="281628" y="237871"/>
                        <a:pt x="285478" y="237322"/>
                      </a:cubicBezTo>
                      <a:cubicBezTo>
                        <a:pt x="282722" y="262811"/>
                        <a:pt x="260282" y="281545"/>
                        <a:pt x="234710" y="279704"/>
                      </a:cubicBezTo>
                      <a:cubicBezTo>
                        <a:pt x="209138" y="277864"/>
                        <a:pt x="189613" y="256110"/>
                        <a:pt x="190535" y="230488"/>
                      </a:cubicBezTo>
                      <a:cubicBezTo>
                        <a:pt x="191458" y="204867"/>
                        <a:pt x="212498" y="184574"/>
                        <a:pt x="238136" y="184577"/>
                      </a:cubicBezTo>
                      <a:cubicBezTo>
                        <a:pt x="244712" y="184577"/>
                        <a:pt x="250042" y="179247"/>
                        <a:pt x="250042" y="172671"/>
                      </a:cubicBezTo>
                      <a:cubicBezTo>
                        <a:pt x="250042" y="166095"/>
                        <a:pt x="244712" y="160765"/>
                        <a:pt x="238136" y="160765"/>
                      </a:cubicBezTo>
                      <a:cubicBezTo>
                        <a:pt x="220552" y="160752"/>
                        <a:pt x="203585" y="167252"/>
                        <a:pt x="190511" y="179011"/>
                      </a:cubicBezTo>
                      <a:lnTo>
                        <a:pt x="190511" y="77421"/>
                      </a:lnTo>
                      <a:cubicBezTo>
                        <a:pt x="190511" y="51118"/>
                        <a:pt x="211834" y="29796"/>
                        <a:pt x="238136" y="29796"/>
                      </a:cubicBezTo>
                      <a:cubicBezTo>
                        <a:pt x="264439" y="29796"/>
                        <a:pt x="285761" y="51118"/>
                        <a:pt x="285761" y="77421"/>
                      </a:cubicBezTo>
                      <a:lnTo>
                        <a:pt x="285761" y="87437"/>
                      </a:lnTo>
                      <a:cubicBezTo>
                        <a:pt x="285762" y="92480"/>
                        <a:pt x="288940" y="96976"/>
                        <a:pt x="293694" y="98659"/>
                      </a:cubicBezTo>
                      <a:cubicBezTo>
                        <a:pt x="321069" y="108296"/>
                        <a:pt x="337505" y="136269"/>
                        <a:pt x="332599" y="164874"/>
                      </a:cubicBezTo>
                      <a:cubicBezTo>
                        <a:pt x="327694" y="193478"/>
                        <a:pt x="302877" y="214377"/>
                        <a:pt x="273855" y="214343"/>
                      </a:cubicBezTo>
                      <a:close/>
                      <a:moveTo>
                        <a:pt x="297667" y="136952"/>
                      </a:moveTo>
                      <a:cubicBezTo>
                        <a:pt x="297667" y="143528"/>
                        <a:pt x="292337" y="148858"/>
                        <a:pt x="285761" y="148858"/>
                      </a:cubicBezTo>
                      <a:lnTo>
                        <a:pt x="279808" y="148858"/>
                      </a:lnTo>
                      <a:cubicBezTo>
                        <a:pt x="250218" y="148858"/>
                        <a:pt x="226230" y="124871"/>
                        <a:pt x="226230" y="95280"/>
                      </a:cubicBezTo>
                      <a:lnTo>
                        <a:pt x="226230" y="89327"/>
                      </a:lnTo>
                      <a:cubicBezTo>
                        <a:pt x="226230" y="82752"/>
                        <a:pt x="231561" y="77421"/>
                        <a:pt x="238136" y="77421"/>
                      </a:cubicBezTo>
                      <a:cubicBezTo>
                        <a:pt x="244712" y="77421"/>
                        <a:pt x="250042" y="82752"/>
                        <a:pt x="250042" y="89327"/>
                      </a:cubicBezTo>
                      <a:lnTo>
                        <a:pt x="250042" y="95280"/>
                      </a:lnTo>
                      <a:cubicBezTo>
                        <a:pt x="250042" y="111719"/>
                        <a:pt x="263369" y="125046"/>
                        <a:pt x="279808" y="125046"/>
                      </a:cubicBezTo>
                      <a:lnTo>
                        <a:pt x="285761" y="125046"/>
                      </a:lnTo>
                      <a:cubicBezTo>
                        <a:pt x="292337" y="125046"/>
                        <a:pt x="297667" y="130377"/>
                        <a:pt x="297667" y="136952"/>
                      </a:cubicBezTo>
                      <a:close/>
                      <a:moveTo>
                        <a:pt x="77402" y="148858"/>
                      </a:moveTo>
                      <a:lnTo>
                        <a:pt x="71449" y="148858"/>
                      </a:lnTo>
                      <a:cubicBezTo>
                        <a:pt x="64873" y="148858"/>
                        <a:pt x="59542" y="143528"/>
                        <a:pt x="59542" y="136952"/>
                      </a:cubicBezTo>
                      <a:cubicBezTo>
                        <a:pt x="59542" y="130377"/>
                        <a:pt x="64873" y="125046"/>
                        <a:pt x="71449" y="125046"/>
                      </a:cubicBezTo>
                      <a:lnTo>
                        <a:pt x="77402" y="125046"/>
                      </a:lnTo>
                      <a:cubicBezTo>
                        <a:pt x="93841" y="125046"/>
                        <a:pt x="107167" y="111719"/>
                        <a:pt x="107167" y="95280"/>
                      </a:cubicBezTo>
                      <a:lnTo>
                        <a:pt x="107167" y="89327"/>
                      </a:lnTo>
                      <a:cubicBezTo>
                        <a:pt x="107167" y="82752"/>
                        <a:pt x="112498" y="77421"/>
                        <a:pt x="119074" y="77421"/>
                      </a:cubicBezTo>
                      <a:cubicBezTo>
                        <a:pt x="125649" y="77421"/>
                        <a:pt x="130980" y="82752"/>
                        <a:pt x="130980" y="89327"/>
                      </a:cubicBezTo>
                      <a:lnTo>
                        <a:pt x="130980" y="95280"/>
                      </a:lnTo>
                      <a:cubicBezTo>
                        <a:pt x="130980" y="124871"/>
                        <a:pt x="106992" y="148858"/>
                        <a:pt x="77402" y="148858"/>
                      </a:cubicBezTo>
                      <a:close/>
                    </a:path>
                  </a:pathLst>
                </a:custGeom>
                <a:solidFill>
                  <a:srgbClr val="A26BFA"/>
                </a:solidFill>
                <a:ln>
                  <a:noFill/>
                </a:ln>
              </p:spPr>
            </p:sp>
          </p:grpSp>
          <p:sp>
            <p:nvSpPr>
              <p:cNvPr id="39" name="TextBox 39"/>
              <p:cNvSpPr txBox="1"/>
              <p:nvPr/>
            </p:nvSpPr>
            <p:spPr>
              <a:xfrm>
                <a:off x="762000" y="3191828"/>
                <a:ext cx="1451848" cy="247650"/>
              </a:xfrm>
              <a:prstGeom prst="rect">
                <a:avLst/>
              </a:prstGeom>
              <a:noFill/>
              <a:ln>
                <a:noFill/>
              </a:ln>
            </p:spPr>
            <p:txBody>
              <a:bodyPr wrap="none" lIns="0" tIns="55721" rIns="0" bIns="0" anchor="t" anchorCtr="0">
                <a:noAutofit/>
              </a:bodyPr>
              <a:lstStyle/>
              <a:p>
                <a:pPr algn="l"/>
                <a:r>
                  <a:rPr lang="en-US" sz="980" b="1" spc="150" dirty="0">
                    <a:solidFill>
                      <a:srgbClr val="A26BFA"/>
                    </a:solidFill>
                    <a:latin typeface="Microsoft YaHei"/>
                    <a:ea typeface="Microsoft YaHei"/>
                    <a:cs typeface="Microsoft YaHei"/>
                  </a:rPr>
                  <a:t>L2 · REASONING</a:t>
                </a:r>
              </a:p>
            </p:txBody>
          </p:sp>
          <p:sp>
            <p:nvSpPr>
              <p:cNvPr id="40" name="TextBox 40"/>
              <p:cNvSpPr txBox="1"/>
              <p:nvPr/>
            </p:nvSpPr>
            <p:spPr>
              <a:xfrm>
                <a:off x="762000" y="3328035"/>
                <a:ext cx="1152525" cy="419100"/>
              </a:xfrm>
              <a:prstGeom prst="rect">
                <a:avLst/>
              </a:prstGeom>
              <a:noFill/>
              <a:ln>
                <a:noFill/>
              </a:ln>
            </p:spPr>
            <p:txBody>
              <a:bodyPr wrap="none" lIns="0" tIns="94298" rIns="0" bIns="0" anchor="t" anchorCtr="0">
                <a:noAutofit/>
              </a:bodyPr>
              <a:lstStyle/>
              <a:p>
                <a:pPr algn="l"/>
                <a:r>
                  <a:rPr lang="zh-CN" sz="1650" b="1" dirty="0">
                    <a:solidFill>
                      <a:srgbClr val="E8ECFF"/>
                    </a:solidFill>
                    <a:latin typeface="Microsoft YaHei"/>
                    <a:ea typeface="Microsoft YaHei"/>
                    <a:cs typeface="Microsoft YaHei"/>
                  </a:rPr>
                  <a:t>推理层</a:t>
                </a:r>
              </a:p>
            </p:txBody>
          </p:sp>
          <p:grpSp>
            <p:nvGrpSpPr>
              <p:cNvPr id="46" name="mod-r1"/>
              <p:cNvGrpSpPr/>
              <p:nvPr/>
            </p:nvGrpSpPr>
            <p:grpSpPr>
              <a:xfrm>
                <a:off x="2343150" y="2590800"/>
                <a:ext cx="3048000" cy="1143000"/>
                <a:chOff x="2343150" y="2590800"/>
                <a:chExt cx="3048000" cy="1143000"/>
              </a:xfrm>
            </p:grpSpPr>
            <p:sp>
              <p:nvSpPr>
                <p:cNvPr id="41" name="Rectangle 41"/>
                <p:cNvSpPr/>
                <p:nvPr/>
              </p:nvSpPr>
              <p:spPr>
                <a:xfrm>
                  <a:off x="2343150" y="2590800"/>
                  <a:ext cx="304800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42" name="Rectangle 42"/>
                <p:cNvSpPr/>
                <p:nvPr/>
              </p:nvSpPr>
              <p:spPr>
                <a:xfrm>
                  <a:off x="2514600" y="2600325"/>
                  <a:ext cx="2705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43" name="TextBox 43"/>
                <p:cNvSpPr txBox="1"/>
                <p:nvPr/>
              </p:nvSpPr>
              <p:spPr>
                <a:xfrm>
                  <a:off x="2533650" y="2729865"/>
                  <a:ext cx="1675924" cy="342900"/>
                </a:xfrm>
                <a:prstGeom prst="rect">
                  <a:avLst/>
                </a:prstGeom>
                <a:noFill/>
                <a:ln>
                  <a:noFill/>
                </a:ln>
              </p:spPr>
              <p:txBody>
                <a:bodyPr wrap="none" lIns="0" tIns="77152" rIns="0" bIns="0" anchor="t" anchorCtr="0">
                  <a:noAutofit/>
                </a:bodyPr>
                <a:lstStyle/>
                <a:p>
                  <a:pPr algn="l"/>
                  <a:r>
                    <a:rPr lang="en-US" sz="1350" b="1" dirty="0">
                      <a:solidFill>
                        <a:srgbClr val="E8ECFF"/>
                      </a:solidFill>
                      <a:latin typeface="Microsoft YaHei"/>
                      <a:ea typeface="Microsoft YaHei"/>
                      <a:cs typeface="Microsoft YaHei"/>
                    </a:rPr>
                    <a:t>Plan / ReAct</a:t>
                  </a:r>
                </a:p>
              </p:txBody>
            </p:sp>
            <p:sp>
              <p:nvSpPr>
                <p:cNvPr id="44" name="TextBox 44"/>
                <p:cNvSpPr txBox="1"/>
                <p:nvPr/>
              </p:nvSpPr>
              <p:spPr>
                <a:xfrm>
                  <a:off x="2533650" y="3046095"/>
                  <a:ext cx="2073592"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先拆解,再推理 → 行动</a:t>
                  </a:r>
                </a:p>
              </p:txBody>
            </p:sp>
            <p:sp>
              <p:nvSpPr>
                <p:cNvPr id="45" name="TextBox 45"/>
                <p:cNvSpPr txBox="1"/>
                <p:nvPr/>
              </p:nvSpPr>
              <p:spPr>
                <a:xfrm>
                  <a:off x="2533650" y="3255645"/>
                  <a:ext cx="2133600"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观察结果再决定下一步</a:t>
                  </a:r>
                </a:p>
              </p:txBody>
            </p:sp>
          </p:grpSp>
          <p:grpSp>
            <p:nvGrpSpPr>
              <p:cNvPr id="52" name="mod-r2"/>
              <p:cNvGrpSpPr/>
              <p:nvPr/>
            </p:nvGrpSpPr>
            <p:grpSpPr>
              <a:xfrm>
                <a:off x="5505450" y="2590800"/>
                <a:ext cx="3048000" cy="1143000"/>
                <a:chOff x="5505450" y="2590800"/>
                <a:chExt cx="3048000" cy="1143000"/>
              </a:xfrm>
            </p:grpSpPr>
            <p:sp>
              <p:nvSpPr>
                <p:cNvPr id="47" name="Rectangle 47"/>
                <p:cNvSpPr/>
                <p:nvPr/>
              </p:nvSpPr>
              <p:spPr>
                <a:xfrm>
                  <a:off x="5505450" y="2590800"/>
                  <a:ext cx="304800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48" name="Rectangle 48"/>
                <p:cNvSpPr/>
                <p:nvPr/>
              </p:nvSpPr>
              <p:spPr>
                <a:xfrm>
                  <a:off x="5676900" y="2600325"/>
                  <a:ext cx="2705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49" name="TextBox 49"/>
                <p:cNvSpPr txBox="1"/>
                <p:nvPr/>
              </p:nvSpPr>
              <p:spPr>
                <a:xfrm>
                  <a:off x="5695950" y="2729865"/>
                  <a:ext cx="2293144" cy="342900"/>
                </a:xfrm>
                <a:prstGeom prst="rect">
                  <a:avLst/>
                </a:prstGeom>
                <a:noFill/>
                <a:ln>
                  <a:noFill/>
                </a:ln>
              </p:spPr>
              <p:txBody>
                <a:bodyPr wrap="none" lIns="0" tIns="77152" rIns="0" bIns="0" anchor="t" anchorCtr="0">
                  <a:noAutofit/>
                </a:bodyPr>
                <a:lstStyle/>
                <a:p>
                  <a:pPr algn="l"/>
                  <a:r>
                    <a:rPr lang="en-US" sz="1350" b="1" dirty="0">
                      <a:solidFill>
                        <a:srgbClr val="E8ECFF"/>
                      </a:solidFill>
                      <a:latin typeface="Microsoft YaHei"/>
                      <a:ea typeface="Microsoft YaHei"/>
                      <a:cs typeface="Microsoft YaHei"/>
                    </a:rPr>
                    <a:t>Tree-of-Thought</a:t>
                  </a:r>
                </a:p>
              </p:txBody>
            </p:sp>
            <p:sp>
              <p:nvSpPr>
                <p:cNvPr id="50" name="TextBox 50"/>
                <p:cNvSpPr txBox="1"/>
                <p:nvPr/>
              </p:nvSpPr>
              <p:spPr>
                <a:xfrm>
                  <a:off x="5695950" y="3046095"/>
                  <a:ext cx="2163604"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多路径展开 · 评估剪枝</a:t>
                  </a:r>
                </a:p>
              </p:txBody>
            </p:sp>
            <p:sp>
              <p:nvSpPr>
                <p:cNvPr id="51" name="TextBox 51"/>
                <p:cNvSpPr txBox="1"/>
                <p:nvPr/>
              </p:nvSpPr>
              <p:spPr>
                <a:xfrm>
                  <a:off x="5695950" y="3255645"/>
                  <a:ext cx="2593657"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适合搜索 · 规划 · 推理任务</a:t>
                  </a:r>
                </a:p>
              </p:txBody>
            </p:sp>
          </p:grpSp>
          <p:grpSp>
            <p:nvGrpSpPr>
              <p:cNvPr id="58" name="mod-r3"/>
              <p:cNvGrpSpPr/>
              <p:nvPr/>
            </p:nvGrpSpPr>
            <p:grpSpPr>
              <a:xfrm>
                <a:off x="8667750" y="2590800"/>
                <a:ext cx="2952750" cy="1143000"/>
                <a:chOff x="8667750" y="2590800"/>
                <a:chExt cx="2952750" cy="1143000"/>
              </a:xfrm>
            </p:grpSpPr>
            <p:sp>
              <p:nvSpPr>
                <p:cNvPr id="53" name="Rectangle 53"/>
                <p:cNvSpPr/>
                <p:nvPr/>
              </p:nvSpPr>
              <p:spPr>
                <a:xfrm>
                  <a:off x="8667750" y="2590800"/>
                  <a:ext cx="295275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54" name="Rectangle 54"/>
                <p:cNvSpPr/>
                <p:nvPr/>
              </p:nvSpPr>
              <p:spPr>
                <a:xfrm>
                  <a:off x="8839200" y="2600325"/>
                  <a:ext cx="260985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55" name="TextBox 55"/>
                <p:cNvSpPr txBox="1"/>
                <p:nvPr/>
              </p:nvSpPr>
              <p:spPr>
                <a:xfrm>
                  <a:off x="8858250" y="2729865"/>
                  <a:ext cx="1457325" cy="342900"/>
                </a:xfrm>
                <a:prstGeom prst="rect">
                  <a:avLst/>
                </a:prstGeom>
                <a:noFill/>
                <a:ln>
                  <a:noFill/>
                </a:ln>
              </p:spPr>
              <p:txBody>
                <a:bodyPr wrap="none" lIns="0" tIns="77152" rIns="0" bIns="0" anchor="t" anchorCtr="0">
                  <a:noAutofit/>
                </a:bodyPr>
                <a:lstStyle/>
                <a:p>
                  <a:pPr algn="l"/>
                  <a:r>
                    <a:rPr lang="en-US" sz="1350" b="1" dirty="0">
                      <a:solidFill>
                        <a:srgbClr val="E8ECFF"/>
                      </a:solidFill>
                      <a:latin typeface="Microsoft YaHei"/>
                      <a:ea typeface="Microsoft YaHei"/>
                      <a:cs typeface="Microsoft YaHei"/>
                    </a:rPr>
                    <a:t>Reflection</a:t>
                  </a:r>
                </a:p>
              </p:txBody>
            </p:sp>
            <p:sp>
              <p:nvSpPr>
                <p:cNvPr id="56" name="TextBox 56"/>
                <p:cNvSpPr txBox="1"/>
                <p:nvPr/>
              </p:nvSpPr>
              <p:spPr>
                <a:xfrm>
                  <a:off x="8858250" y="3046095"/>
                  <a:ext cx="2193607"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自检 · 自纠 · 自我评分</a:t>
                  </a:r>
                </a:p>
              </p:txBody>
            </p:sp>
            <p:sp>
              <p:nvSpPr>
                <p:cNvPr id="57" name="TextBox 57"/>
                <p:cNvSpPr txBox="1"/>
                <p:nvPr/>
              </p:nvSpPr>
              <p:spPr>
                <a:xfrm>
                  <a:off x="8858250" y="3255645"/>
                  <a:ext cx="2533650"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配合终止条件防止无限循环</a:t>
                  </a:r>
                </a:p>
              </p:txBody>
            </p:sp>
          </p:grpSp>
        </p:grpSp>
        <p:grpSp>
          <p:nvGrpSpPr>
            <p:cNvPr id="84" name="layer-action"/>
            <p:cNvGrpSpPr/>
            <p:nvPr/>
          </p:nvGrpSpPr>
          <p:grpSpPr>
            <a:xfrm>
              <a:off x="571500" y="3848100"/>
              <a:ext cx="11049000" cy="1156335"/>
              <a:chOff x="571500" y="3848100"/>
              <a:chExt cx="11049000" cy="1156335"/>
            </a:xfrm>
          </p:grpSpPr>
          <p:sp>
            <p:nvSpPr>
              <p:cNvPr id="60" name="Rectangle 60"/>
              <p:cNvSpPr/>
              <p:nvPr/>
            </p:nvSpPr>
            <p:spPr>
              <a:xfrm>
                <a:off x="571500" y="3848100"/>
                <a:ext cx="1619250" cy="1143000"/>
              </a:xfrm>
              <a:prstGeom prst="roundRect">
                <a:avLst>
                  <a:gd name="adj" fmla="val 11667"/>
                </a:avLst>
              </a:prstGeom>
              <a:gradFill>
                <a:gsLst>
                  <a:gs pos="0">
                    <a:srgbClr val="3DDDFC">
                      <a:alpha val="55000"/>
                    </a:srgbClr>
                  </a:gs>
                  <a:gs pos="100000">
                    <a:srgbClr val="3DDDFC">
                      <a:alpha val="18000"/>
                    </a:srgbClr>
                  </a:gs>
                </a:gsLst>
                <a:lin ang="0" scaled="1"/>
              </a:gradFill>
              <a:ln w="9525">
                <a:solidFill>
                  <a:srgbClr val="3DDDFC">
                    <a:alpha val="55000"/>
                  </a:srgbClr>
                </a:solidFill>
              </a:ln>
            </p:spPr>
          </p:sp>
          <p:grpSp>
            <p:nvGrpSpPr>
              <p:cNvPr id="63" name="Group 63"/>
              <p:cNvGrpSpPr/>
              <p:nvPr/>
            </p:nvGrpSpPr>
            <p:grpSpPr>
              <a:xfrm>
                <a:off x="820868" y="4030405"/>
                <a:ext cx="263183" cy="359290"/>
                <a:chOff x="820868" y="4030405"/>
                <a:chExt cx="263183" cy="359290"/>
              </a:xfrm>
            </p:grpSpPr>
            <p:sp>
              <p:nvSpPr>
                <p:cNvPr id="61" name="Freeform 61"/>
                <p:cNvSpPr/>
                <p:nvPr/>
              </p:nvSpPr>
              <p:spPr>
                <a:xfrm>
                  <a:off x="833438" y="4043362"/>
                  <a:ext cx="238125" cy="333375"/>
                </a:xfrm>
                <a:custGeom>
                  <a:avLst/>
                  <a:gdLst/>
                  <a:ahLst/>
                  <a:cxnLst/>
                  <a:rect l="l" t="t" r="r" b="b"/>
                  <a:pathLst>
                    <a:path w="238125" h="333375">
                      <a:moveTo>
                        <a:pt x="71438" y="333375"/>
                      </a:moveTo>
                      <a:lnTo>
                        <a:pt x="95250" y="214312"/>
                      </a:lnTo>
                      <a:lnTo>
                        <a:pt x="0" y="178594"/>
                      </a:lnTo>
                      <a:lnTo>
                        <a:pt x="166688" y="0"/>
                      </a:lnTo>
                      <a:lnTo>
                        <a:pt x="142875" y="119062"/>
                      </a:lnTo>
                      <a:lnTo>
                        <a:pt x="238125" y="154781"/>
                      </a:lnTo>
                      <a:close/>
                    </a:path>
                  </a:pathLst>
                </a:custGeom>
                <a:solidFill>
                  <a:srgbClr val="3DDDFC">
                    <a:alpha val="20000"/>
                  </a:srgbClr>
                </a:solidFill>
                <a:ln>
                  <a:noFill/>
                </a:ln>
              </p:spPr>
            </p:sp>
            <p:sp>
              <p:nvSpPr>
                <p:cNvPr id="62" name="Freeform 62"/>
                <p:cNvSpPr/>
                <p:nvPr/>
              </p:nvSpPr>
              <p:spPr>
                <a:xfrm>
                  <a:off x="820868" y="4030405"/>
                  <a:ext cx="263183" cy="359290"/>
                </a:xfrm>
                <a:custGeom>
                  <a:avLst/>
                  <a:gdLst/>
                  <a:ahLst/>
                  <a:cxnLst/>
                  <a:rect l="l" t="t" r="r" b="b"/>
                  <a:pathLst>
                    <a:path w="263183" h="359290">
                      <a:moveTo>
                        <a:pt x="262289" y="165015"/>
                      </a:moveTo>
                      <a:cubicBezTo>
                        <a:pt x="261373" y="161139"/>
                        <a:pt x="258580" y="157978"/>
                        <a:pt x="254847" y="156591"/>
                      </a:cubicBezTo>
                      <a:lnTo>
                        <a:pt x="169107" y="124430"/>
                      </a:lnTo>
                      <a:lnTo>
                        <a:pt x="190925" y="15294"/>
                      </a:lnTo>
                      <a:cubicBezTo>
                        <a:pt x="191940" y="10085"/>
                        <a:pt x="189385" y="4832"/>
                        <a:pt x="184659" y="2416"/>
                      </a:cubicBezTo>
                      <a:cubicBezTo>
                        <a:pt x="179934" y="0"/>
                        <a:pt x="174180" y="1003"/>
                        <a:pt x="170551" y="4876"/>
                      </a:cubicBezTo>
                      <a:lnTo>
                        <a:pt x="3863" y="183470"/>
                      </a:lnTo>
                      <a:cubicBezTo>
                        <a:pt x="1114" y="186367"/>
                        <a:pt x="0" y="190451"/>
                        <a:pt x="898" y="194343"/>
                      </a:cubicBezTo>
                      <a:cubicBezTo>
                        <a:pt x="1796" y="198235"/>
                        <a:pt x="4587" y="201418"/>
                        <a:pt x="8328" y="202817"/>
                      </a:cubicBezTo>
                      <a:lnTo>
                        <a:pt x="94098" y="234979"/>
                      </a:lnTo>
                      <a:lnTo>
                        <a:pt x="72339" y="343996"/>
                      </a:lnTo>
                      <a:cubicBezTo>
                        <a:pt x="71324" y="349205"/>
                        <a:pt x="73880" y="354457"/>
                        <a:pt x="78605" y="356874"/>
                      </a:cubicBezTo>
                      <a:cubicBezTo>
                        <a:pt x="83331" y="359290"/>
                        <a:pt x="89085" y="358287"/>
                        <a:pt x="92714" y="354414"/>
                      </a:cubicBezTo>
                      <a:lnTo>
                        <a:pt x="259401" y="175820"/>
                      </a:lnTo>
                      <a:cubicBezTo>
                        <a:pt x="262101" y="172923"/>
                        <a:pt x="263183" y="168873"/>
                        <a:pt x="262289" y="165015"/>
                      </a:cubicBezTo>
                      <a:close/>
                      <a:moveTo>
                        <a:pt x="103906" y="307637"/>
                      </a:moveTo>
                      <a:lnTo>
                        <a:pt x="119488" y="229681"/>
                      </a:lnTo>
                      <a:cubicBezTo>
                        <a:pt x="120640" y="223971"/>
                        <a:pt x="117491" y="218266"/>
                        <a:pt x="112047" y="216197"/>
                      </a:cubicBezTo>
                      <a:lnTo>
                        <a:pt x="33406" y="186655"/>
                      </a:lnTo>
                      <a:lnTo>
                        <a:pt x="159344" y="51727"/>
                      </a:lnTo>
                      <a:lnTo>
                        <a:pt x="143777" y="129683"/>
                      </a:lnTo>
                      <a:cubicBezTo>
                        <a:pt x="142625" y="135393"/>
                        <a:pt x="145773" y="141098"/>
                        <a:pt x="151218" y="143167"/>
                      </a:cubicBezTo>
                      <a:lnTo>
                        <a:pt x="229799" y="172635"/>
                      </a:lnTo>
                      <a:close/>
                    </a:path>
                  </a:pathLst>
                </a:custGeom>
                <a:solidFill>
                  <a:srgbClr val="3DDDFC"/>
                </a:solidFill>
                <a:ln>
                  <a:noFill/>
                </a:ln>
              </p:spPr>
            </p:sp>
          </p:grpSp>
          <p:sp>
            <p:nvSpPr>
              <p:cNvPr id="64" name="TextBox 64"/>
              <p:cNvSpPr txBox="1"/>
              <p:nvPr/>
            </p:nvSpPr>
            <p:spPr>
              <a:xfrm>
                <a:off x="762000" y="4449128"/>
                <a:ext cx="1145381" cy="247650"/>
              </a:xfrm>
              <a:prstGeom prst="rect">
                <a:avLst/>
              </a:prstGeom>
              <a:noFill/>
              <a:ln>
                <a:noFill/>
              </a:ln>
            </p:spPr>
            <p:txBody>
              <a:bodyPr wrap="none" lIns="0" tIns="55721" rIns="0" bIns="0" anchor="t" anchorCtr="0">
                <a:noAutofit/>
              </a:bodyPr>
              <a:lstStyle/>
              <a:p>
                <a:pPr algn="l"/>
                <a:r>
                  <a:rPr lang="en-US" sz="980" b="1" spc="150" dirty="0">
                    <a:solidFill>
                      <a:srgbClr val="3DDDFC"/>
                    </a:solidFill>
                    <a:latin typeface="Microsoft YaHei"/>
                    <a:ea typeface="Microsoft YaHei"/>
                    <a:cs typeface="Microsoft YaHei"/>
                  </a:rPr>
                  <a:t>L3 · ACTION</a:t>
                </a:r>
              </a:p>
            </p:txBody>
          </p:sp>
          <p:sp>
            <p:nvSpPr>
              <p:cNvPr id="65" name="TextBox 65"/>
              <p:cNvSpPr txBox="1"/>
              <p:nvPr/>
            </p:nvSpPr>
            <p:spPr>
              <a:xfrm>
                <a:off x="762000" y="4585335"/>
                <a:ext cx="1152525" cy="419100"/>
              </a:xfrm>
              <a:prstGeom prst="rect">
                <a:avLst/>
              </a:prstGeom>
              <a:noFill/>
              <a:ln>
                <a:noFill/>
              </a:ln>
            </p:spPr>
            <p:txBody>
              <a:bodyPr wrap="none" lIns="0" tIns="94298" rIns="0" bIns="0" anchor="t" anchorCtr="0">
                <a:noAutofit/>
              </a:bodyPr>
              <a:lstStyle/>
              <a:p>
                <a:pPr algn="l"/>
                <a:r>
                  <a:rPr lang="zh-CN" sz="1650" b="1" dirty="0">
                    <a:solidFill>
                      <a:srgbClr val="E8ECFF"/>
                    </a:solidFill>
                    <a:latin typeface="Microsoft YaHei"/>
                    <a:ea typeface="Microsoft YaHei"/>
                    <a:cs typeface="Microsoft YaHei"/>
                  </a:rPr>
                  <a:t>行动层</a:t>
                </a:r>
              </a:p>
            </p:txBody>
          </p:sp>
          <p:grpSp>
            <p:nvGrpSpPr>
              <p:cNvPr id="71" name="mod-a1"/>
              <p:cNvGrpSpPr/>
              <p:nvPr/>
            </p:nvGrpSpPr>
            <p:grpSpPr>
              <a:xfrm>
                <a:off x="2343150" y="3848100"/>
                <a:ext cx="3048000" cy="1143000"/>
                <a:chOff x="2343150" y="3848100"/>
                <a:chExt cx="3048000" cy="1143000"/>
              </a:xfrm>
            </p:grpSpPr>
            <p:sp>
              <p:nvSpPr>
                <p:cNvPr id="66" name="Rectangle 66"/>
                <p:cNvSpPr/>
                <p:nvPr/>
              </p:nvSpPr>
              <p:spPr>
                <a:xfrm>
                  <a:off x="2343150" y="3848100"/>
                  <a:ext cx="304800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67" name="Rectangle 67"/>
                <p:cNvSpPr/>
                <p:nvPr/>
              </p:nvSpPr>
              <p:spPr>
                <a:xfrm>
                  <a:off x="2514600" y="3857625"/>
                  <a:ext cx="2705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68" name="TextBox 68"/>
                <p:cNvSpPr txBox="1"/>
                <p:nvPr/>
              </p:nvSpPr>
              <p:spPr>
                <a:xfrm>
                  <a:off x="2533650" y="3987165"/>
                  <a:ext cx="1200150" cy="342900"/>
                </a:xfrm>
                <a:prstGeom prst="rect">
                  <a:avLst/>
                </a:prstGeom>
                <a:noFill/>
                <a:ln>
                  <a:noFill/>
                </a:ln>
              </p:spPr>
              <p:txBody>
                <a:bodyPr wrap="none" lIns="0" tIns="77152" rIns="0" bIns="0" anchor="t" anchorCtr="0">
                  <a:noAutofit/>
                </a:bodyPr>
                <a:lstStyle/>
                <a:p>
                  <a:pPr algn="l"/>
                  <a:r>
                    <a:rPr lang="zh-CN" sz="1350" b="1" dirty="0">
                      <a:solidFill>
                        <a:srgbClr val="E8ECFF"/>
                      </a:solidFill>
                      <a:latin typeface="Microsoft YaHei"/>
                      <a:ea typeface="Microsoft YaHei"/>
                      <a:cs typeface="Microsoft YaHei"/>
                    </a:rPr>
                    <a:t>工具调用</a:t>
                  </a:r>
                </a:p>
              </p:txBody>
            </p:sp>
            <p:sp>
              <p:nvSpPr>
                <p:cNvPr id="69" name="TextBox 69"/>
                <p:cNvSpPr txBox="1"/>
                <p:nvPr/>
              </p:nvSpPr>
              <p:spPr>
                <a:xfrm>
                  <a:off x="2533650" y="4303395"/>
                  <a:ext cx="2233612"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JSON schema 参数生成</a:t>
                  </a:r>
                </a:p>
              </p:txBody>
            </p:sp>
            <p:sp>
              <p:nvSpPr>
                <p:cNvPr id="70" name="TextBox 70"/>
                <p:cNvSpPr txBox="1"/>
                <p:nvPr/>
              </p:nvSpPr>
              <p:spPr>
                <a:xfrm>
                  <a:off x="2533650" y="4512945"/>
                  <a:ext cx="2193608"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超时 · 重试 · 鉴权治理</a:t>
                  </a:r>
                </a:p>
              </p:txBody>
            </p:sp>
          </p:grpSp>
          <p:grpSp>
            <p:nvGrpSpPr>
              <p:cNvPr id="77" name="mod-a2"/>
              <p:cNvGrpSpPr/>
              <p:nvPr/>
            </p:nvGrpSpPr>
            <p:grpSpPr>
              <a:xfrm>
                <a:off x="5505450" y="3848100"/>
                <a:ext cx="3048000" cy="1143000"/>
                <a:chOff x="5505450" y="3848100"/>
                <a:chExt cx="3048000" cy="1143000"/>
              </a:xfrm>
            </p:grpSpPr>
            <p:sp>
              <p:nvSpPr>
                <p:cNvPr id="72" name="Rectangle 72"/>
                <p:cNvSpPr/>
                <p:nvPr/>
              </p:nvSpPr>
              <p:spPr>
                <a:xfrm>
                  <a:off x="5505450" y="3848100"/>
                  <a:ext cx="304800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73" name="Rectangle 73"/>
                <p:cNvSpPr/>
                <p:nvPr/>
              </p:nvSpPr>
              <p:spPr>
                <a:xfrm>
                  <a:off x="5676900" y="3857625"/>
                  <a:ext cx="2705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74" name="TextBox 74"/>
                <p:cNvSpPr txBox="1"/>
                <p:nvPr/>
              </p:nvSpPr>
              <p:spPr>
                <a:xfrm>
                  <a:off x="5695950" y="3987165"/>
                  <a:ext cx="1200150" cy="342900"/>
                </a:xfrm>
                <a:prstGeom prst="rect">
                  <a:avLst/>
                </a:prstGeom>
                <a:noFill/>
                <a:ln>
                  <a:noFill/>
                </a:ln>
              </p:spPr>
              <p:txBody>
                <a:bodyPr wrap="none" lIns="0" tIns="77152" rIns="0" bIns="0" anchor="t" anchorCtr="0">
                  <a:noAutofit/>
                </a:bodyPr>
                <a:lstStyle/>
                <a:p>
                  <a:pPr algn="l"/>
                  <a:r>
                    <a:rPr lang="zh-CN" sz="1350" b="1" dirty="0">
                      <a:solidFill>
                        <a:srgbClr val="E8ECFF"/>
                      </a:solidFill>
                      <a:latin typeface="Microsoft YaHei"/>
                      <a:ea typeface="Microsoft YaHei"/>
                      <a:cs typeface="Microsoft YaHei"/>
                    </a:rPr>
                    <a:t>函数执行</a:t>
                  </a:r>
                </a:p>
              </p:txBody>
            </p:sp>
            <p:sp>
              <p:nvSpPr>
                <p:cNvPr id="75" name="TextBox 75"/>
                <p:cNvSpPr txBox="1"/>
                <p:nvPr/>
              </p:nvSpPr>
              <p:spPr>
                <a:xfrm>
                  <a:off x="5695950" y="4303395"/>
                  <a:ext cx="2113598"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沙盒 / 子进程 / WASM</a:t>
                  </a:r>
                </a:p>
              </p:txBody>
            </p:sp>
            <p:sp>
              <p:nvSpPr>
                <p:cNvPr id="76" name="TextBox 76"/>
                <p:cNvSpPr txBox="1"/>
                <p:nvPr/>
              </p:nvSpPr>
              <p:spPr>
                <a:xfrm>
                  <a:off x="5695950" y="4512945"/>
                  <a:ext cx="2133600"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代码生成必走隔离环境</a:t>
                  </a:r>
                </a:p>
              </p:txBody>
            </p:sp>
          </p:grpSp>
          <p:grpSp>
            <p:nvGrpSpPr>
              <p:cNvPr id="83" name="mod-a3"/>
              <p:cNvGrpSpPr/>
              <p:nvPr/>
            </p:nvGrpSpPr>
            <p:grpSpPr>
              <a:xfrm>
                <a:off x="8667750" y="3848100"/>
                <a:ext cx="2952750" cy="1143000"/>
                <a:chOff x="8667750" y="3848100"/>
                <a:chExt cx="2952750" cy="1143000"/>
              </a:xfrm>
            </p:grpSpPr>
            <p:sp>
              <p:nvSpPr>
                <p:cNvPr id="78" name="Rectangle 78"/>
                <p:cNvSpPr/>
                <p:nvPr/>
              </p:nvSpPr>
              <p:spPr>
                <a:xfrm>
                  <a:off x="8667750" y="3848100"/>
                  <a:ext cx="295275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79" name="Rectangle 79"/>
                <p:cNvSpPr/>
                <p:nvPr/>
              </p:nvSpPr>
              <p:spPr>
                <a:xfrm>
                  <a:off x="8839200" y="3857625"/>
                  <a:ext cx="260985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80" name="TextBox 80"/>
                <p:cNvSpPr txBox="1"/>
                <p:nvPr/>
              </p:nvSpPr>
              <p:spPr>
                <a:xfrm>
                  <a:off x="8858250" y="3987165"/>
                  <a:ext cx="1122998" cy="342900"/>
                </a:xfrm>
                <a:prstGeom prst="rect">
                  <a:avLst/>
                </a:prstGeom>
                <a:noFill/>
                <a:ln>
                  <a:noFill/>
                </a:ln>
              </p:spPr>
              <p:txBody>
                <a:bodyPr wrap="none" lIns="0" tIns="77152" rIns="0" bIns="0" anchor="t" anchorCtr="0">
                  <a:noAutofit/>
                </a:bodyPr>
                <a:lstStyle/>
                <a:p>
                  <a:pPr algn="l"/>
                  <a:r>
                    <a:rPr lang="zh-CN" sz="1350" b="1" dirty="0">
                      <a:solidFill>
                        <a:srgbClr val="E8ECFF"/>
                      </a:solidFill>
                      <a:latin typeface="Microsoft YaHei"/>
                      <a:ea typeface="Microsoft YaHei"/>
                      <a:cs typeface="Microsoft YaHei"/>
                    </a:rPr>
                    <a:t>API 编排</a:t>
                  </a:r>
                </a:p>
              </p:txBody>
            </p:sp>
            <p:sp>
              <p:nvSpPr>
                <p:cNvPr id="81" name="TextBox 81"/>
                <p:cNvSpPr txBox="1"/>
                <p:nvPr/>
              </p:nvSpPr>
              <p:spPr>
                <a:xfrm>
                  <a:off x="8858250" y="4303395"/>
                  <a:ext cx="2193607"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幂等 · 顺序 · 事务边界</a:t>
                  </a:r>
                </a:p>
              </p:txBody>
            </p:sp>
            <p:sp>
              <p:nvSpPr>
                <p:cNvPr id="82" name="TextBox 82"/>
                <p:cNvSpPr txBox="1"/>
                <p:nvPr/>
              </p:nvSpPr>
              <p:spPr>
                <a:xfrm>
                  <a:off x="8858250" y="4512945"/>
                  <a:ext cx="1983581"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幂等 key 防重复执行</a:t>
                  </a:r>
                </a:p>
              </p:txBody>
            </p:sp>
          </p:grpSp>
        </p:grpSp>
        <p:grpSp>
          <p:nvGrpSpPr>
            <p:cNvPr id="109" name="layer-memory"/>
            <p:cNvGrpSpPr/>
            <p:nvPr/>
          </p:nvGrpSpPr>
          <p:grpSpPr>
            <a:xfrm>
              <a:off x="571500" y="5105400"/>
              <a:ext cx="11049000" cy="1156335"/>
              <a:chOff x="571500" y="5105400"/>
              <a:chExt cx="11049000" cy="1156335"/>
            </a:xfrm>
          </p:grpSpPr>
          <p:sp>
            <p:nvSpPr>
              <p:cNvPr id="85" name="Rectangle 85"/>
              <p:cNvSpPr/>
              <p:nvPr/>
            </p:nvSpPr>
            <p:spPr>
              <a:xfrm>
                <a:off x="571500" y="5105400"/>
                <a:ext cx="1619250" cy="1143000"/>
              </a:xfrm>
              <a:prstGeom prst="roundRect">
                <a:avLst>
                  <a:gd name="adj" fmla="val 11667"/>
                </a:avLst>
              </a:prstGeom>
              <a:gradFill>
                <a:gsLst>
                  <a:gs pos="0">
                    <a:srgbClr val="4ADE80">
                      <a:alpha val="55000"/>
                    </a:srgbClr>
                  </a:gs>
                  <a:gs pos="100000">
                    <a:srgbClr val="4ADE80">
                      <a:alpha val="18000"/>
                    </a:srgbClr>
                  </a:gs>
                </a:gsLst>
                <a:lin ang="0" scaled="1"/>
              </a:gradFill>
              <a:ln w="9525">
                <a:solidFill>
                  <a:srgbClr val="4ADE80">
                    <a:alpha val="50000"/>
                  </a:srgbClr>
                </a:solidFill>
              </a:ln>
            </p:spPr>
          </p:sp>
          <p:grpSp>
            <p:nvGrpSpPr>
              <p:cNvPr id="88" name="Group 88"/>
              <p:cNvGrpSpPr/>
              <p:nvPr/>
            </p:nvGrpSpPr>
            <p:grpSpPr>
              <a:xfrm>
                <a:off x="809625" y="5312569"/>
                <a:ext cx="285750" cy="309562"/>
                <a:chOff x="809625" y="5312569"/>
                <a:chExt cx="285750" cy="309562"/>
              </a:xfrm>
            </p:grpSpPr>
            <p:sp>
              <p:nvSpPr>
                <p:cNvPr id="86" name="Freeform 86"/>
                <p:cNvSpPr/>
                <p:nvPr/>
              </p:nvSpPr>
              <p:spPr>
                <a:xfrm>
                  <a:off x="821531" y="5324475"/>
                  <a:ext cx="261938" cy="142875"/>
                </a:xfrm>
                <a:custGeom>
                  <a:avLst/>
                  <a:gdLst/>
                  <a:ahLst/>
                  <a:cxnLst/>
                  <a:rect l="l" t="t" r="r" b="b"/>
                  <a:pathLst>
                    <a:path w="261938" h="142875">
                      <a:moveTo>
                        <a:pt x="261938" y="71438"/>
                      </a:moveTo>
                      <a:cubicBezTo>
                        <a:pt x="261938" y="110892"/>
                        <a:pt x="203299" y="142875"/>
                        <a:pt x="130969" y="142875"/>
                      </a:cubicBezTo>
                      <a:cubicBezTo>
                        <a:pt x="58638" y="142875"/>
                        <a:pt x="0" y="110892"/>
                        <a:pt x="0" y="71438"/>
                      </a:cubicBezTo>
                      <a:cubicBezTo>
                        <a:pt x="0" y="31983"/>
                        <a:pt x="58638" y="0"/>
                        <a:pt x="130969" y="0"/>
                      </a:cubicBezTo>
                      <a:cubicBezTo>
                        <a:pt x="203299" y="0"/>
                        <a:pt x="261938" y="31983"/>
                        <a:pt x="261938" y="71438"/>
                      </a:cubicBezTo>
                      <a:close/>
                    </a:path>
                  </a:pathLst>
                </a:custGeom>
                <a:solidFill>
                  <a:srgbClr val="4ADE80">
                    <a:alpha val="20000"/>
                  </a:srgbClr>
                </a:solidFill>
                <a:ln>
                  <a:noFill/>
                </a:ln>
              </p:spPr>
            </p:sp>
            <p:sp>
              <p:nvSpPr>
                <p:cNvPr id="87" name="Freeform 87"/>
                <p:cNvSpPr/>
                <p:nvPr/>
              </p:nvSpPr>
              <p:spPr>
                <a:xfrm>
                  <a:off x="809625" y="5312569"/>
                  <a:ext cx="285750" cy="309562"/>
                </a:xfrm>
                <a:custGeom>
                  <a:avLst/>
                  <a:gdLst/>
                  <a:ahLst/>
                  <a:cxnLst/>
                  <a:rect l="l" t="t" r="r" b="b"/>
                  <a:pathLst>
                    <a:path w="285750" h="309562">
                      <a:moveTo>
                        <a:pt x="142875" y="0"/>
                      </a:moveTo>
                      <a:cubicBezTo>
                        <a:pt x="62761" y="0"/>
                        <a:pt x="0" y="36612"/>
                        <a:pt x="0" y="83344"/>
                      </a:cubicBezTo>
                      <a:lnTo>
                        <a:pt x="0" y="226219"/>
                      </a:lnTo>
                      <a:cubicBezTo>
                        <a:pt x="0" y="272951"/>
                        <a:pt x="62761" y="309562"/>
                        <a:pt x="142875" y="309562"/>
                      </a:cubicBezTo>
                      <a:cubicBezTo>
                        <a:pt x="222989" y="309562"/>
                        <a:pt x="285750" y="272951"/>
                        <a:pt x="285750" y="226219"/>
                      </a:cubicBezTo>
                      <a:lnTo>
                        <a:pt x="285750" y="83344"/>
                      </a:lnTo>
                      <a:cubicBezTo>
                        <a:pt x="285750" y="36612"/>
                        <a:pt x="222989" y="0"/>
                        <a:pt x="142875" y="0"/>
                      </a:cubicBezTo>
                      <a:close/>
                      <a:moveTo>
                        <a:pt x="261938" y="154781"/>
                      </a:moveTo>
                      <a:cubicBezTo>
                        <a:pt x="261938" y="169099"/>
                        <a:pt x="250210" y="183699"/>
                        <a:pt x="229776" y="194846"/>
                      </a:cubicBezTo>
                      <a:cubicBezTo>
                        <a:pt x="206767" y="207392"/>
                        <a:pt x="175900" y="214312"/>
                        <a:pt x="142875" y="214312"/>
                      </a:cubicBezTo>
                      <a:cubicBezTo>
                        <a:pt x="109850" y="214312"/>
                        <a:pt x="78983" y="207392"/>
                        <a:pt x="55974" y="194846"/>
                      </a:cubicBezTo>
                      <a:cubicBezTo>
                        <a:pt x="35540" y="183699"/>
                        <a:pt x="23812" y="169099"/>
                        <a:pt x="23812" y="154781"/>
                      </a:cubicBezTo>
                      <a:lnTo>
                        <a:pt x="23812" y="130016"/>
                      </a:lnTo>
                      <a:cubicBezTo>
                        <a:pt x="49203" y="152340"/>
                        <a:pt x="92616" y="166688"/>
                        <a:pt x="142875" y="166688"/>
                      </a:cubicBezTo>
                      <a:cubicBezTo>
                        <a:pt x="193134" y="166688"/>
                        <a:pt x="236547" y="152281"/>
                        <a:pt x="261938" y="130016"/>
                      </a:cubicBezTo>
                      <a:close/>
                      <a:moveTo>
                        <a:pt x="55974" y="43279"/>
                      </a:moveTo>
                      <a:cubicBezTo>
                        <a:pt x="78983" y="30733"/>
                        <a:pt x="109850" y="23812"/>
                        <a:pt x="142875" y="23812"/>
                      </a:cubicBezTo>
                      <a:cubicBezTo>
                        <a:pt x="175900" y="23812"/>
                        <a:pt x="206767" y="30733"/>
                        <a:pt x="229776" y="43279"/>
                      </a:cubicBezTo>
                      <a:cubicBezTo>
                        <a:pt x="250210" y="54426"/>
                        <a:pt x="261938" y="69026"/>
                        <a:pt x="261938" y="83344"/>
                      </a:cubicBezTo>
                      <a:cubicBezTo>
                        <a:pt x="261938" y="97661"/>
                        <a:pt x="250210" y="112261"/>
                        <a:pt x="229776" y="123408"/>
                      </a:cubicBezTo>
                      <a:cubicBezTo>
                        <a:pt x="206767" y="135954"/>
                        <a:pt x="175900" y="142875"/>
                        <a:pt x="142875" y="142875"/>
                      </a:cubicBezTo>
                      <a:cubicBezTo>
                        <a:pt x="109850" y="142875"/>
                        <a:pt x="78983" y="135954"/>
                        <a:pt x="55974" y="123408"/>
                      </a:cubicBezTo>
                      <a:cubicBezTo>
                        <a:pt x="35540" y="112261"/>
                        <a:pt x="23812" y="97661"/>
                        <a:pt x="23812" y="83344"/>
                      </a:cubicBezTo>
                      <a:cubicBezTo>
                        <a:pt x="23812" y="69026"/>
                        <a:pt x="35540" y="54426"/>
                        <a:pt x="55974" y="43279"/>
                      </a:cubicBezTo>
                      <a:close/>
                      <a:moveTo>
                        <a:pt x="229776" y="266283"/>
                      </a:moveTo>
                      <a:cubicBezTo>
                        <a:pt x="206767" y="278829"/>
                        <a:pt x="175900" y="285750"/>
                        <a:pt x="142875" y="285750"/>
                      </a:cubicBezTo>
                      <a:cubicBezTo>
                        <a:pt x="109850" y="285750"/>
                        <a:pt x="78983" y="278829"/>
                        <a:pt x="55974" y="266283"/>
                      </a:cubicBezTo>
                      <a:cubicBezTo>
                        <a:pt x="35540" y="255136"/>
                        <a:pt x="23812" y="240536"/>
                        <a:pt x="23812" y="226219"/>
                      </a:cubicBezTo>
                      <a:lnTo>
                        <a:pt x="23812" y="201454"/>
                      </a:lnTo>
                      <a:cubicBezTo>
                        <a:pt x="49203" y="223778"/>
                        <a:pt x="92616" y="238125"/>
                        <a:pt x="142875" y="238125"/>
                      </a:cubicBezTo>
                      <a:cubicBezTo>
                        <a:pt x="193134" y="238125"/>
                        <a:pt x="236547" y="223718"/>
                        <a:pt x="261938" y="201454"/>
                      </a:cubicBezTo>
                      <a:lnTo>
                        <a:pt x="261938" y="226219"/>
                      </a:lnTo>
                      <a:cubicBezTo>
                        <a:pt x="261938" y="240536"/>
                        <a:pt x="250210" y="255136"/>
                        <a:pt x="229776" y="266283"/>
                      </a:cubicBezTo>
                      <a:close/>
                    </a:path>
                  </a:pathLst>
                </a:custGeom>
                <a:solidFill>
                  <a:srgbClr val="4ADE80"/>
                </a:solidFill>
                <a:ln>
                  <a:noFill/>
                </a:ln>
              </p:spPr>
            </p:sp>
          </p:grpSp>
          <p:sp>
            <p:nvSpPr>
              <p:cNvPr id="89" name="TextBox 89"/>
              <p:cNvSpPr txBox="1"/>
              <p:nvPr/>
            </p:nvSpPr>
            <p:spPr>
              <a:xfrm>
                <a:off x="762000" y="5706428"/>
                <a:ext cx="1266111" cy="247650"/>
              </a:xfrm>
              <a:prstGeom prst="rect">
                <a:avLst/>
              </a:prstGeom>
              <a:noFill/>
              <a:ln>
                <a:noFill/>
              </a:ln>
            </p:spPr>
            <p:txBody>
              <a:bodyPr wrap="none" lIns="0" tIns="55721" rIns="0" bIns="0" anchor="t" anchorCtr="0">
                <a:noAutofit/>
              </a:bodyPr>
              <a:lstStyle/>
              <a:p>
                <a:pPr algn="l"/>
                <a:r>
                  <a:rPr lang="en-US" sz="980" b="1" spc="150" dirty="0">
                    <a:solidFill>
                      <a:srgbClr val="4ADE80"/>
                    </a:solidFill>
                    <a:latin typeface="Microsoft YaHei"/>
                    <a:ea typeface="Microsoft YaHei"/>
                    <a:cs typeface="Microsoft YaHei"/>
                  </a:rPr>
                  <a:t>L4 · MEMORY</a:t>
                </a:r>
              </a:p>
            </p:txBody>
          </p:sp>
          <p:sp>
            <p:nvSpPr>
              <p:cNvPr id="90" name="TextBox 90"/>
              <p:cNvSpPr txBox="1"/>
              <p:nvPr/>
            </p:nvSpPr>
            <p:spPr>
              <a:xfrm>
                <a:off x="762000" y="5842635"/>
                <a:ext cx="1152525" cy="419100"/>
              </a:xfrm>
              <a:prstGeom prst="rect">
                <a:avLst/>
              </a:prstGeom>
              <a:noFill/>
              <a:ln>
                <a:noFill/>
              </a:ln>
            </p:spPr>
            <p:txBody>
              <a:bodyPr wrap="none" lIns="0" tIns="94297" rIns="0" bIns="0" anchor="t" anchorCtr="0">
                <a:noAutofit/>
              </a:bodyPr>
              <a:lstStyle/>
              <a:p>
                <a:pPr algn="l"/>
                <a:r>
                  <a:rPr lang="zh-CN" sz="1650" b="1" dirty="0">
                    <a:solidFill>
                      <a:srgbClr val="E8ECFF"/>
                    </a:solidFill>
                    <a:latin typeface="Microsoft YaHei"/>
                    <a:ea typeface="Microsoft YaHei"/>
                    <a:cs typeface="Microsoft YaHei"/>
                  </a:rPr>
                  <a:t>记忆层</a:t>
                </a:r>
              </a:p>
            </p:txBody>
          </p:sp>
          <p:grpSp>
            <p:nvGrpSpPr>
              <p:cNvPr id="96" name="mod-m1"/>
              <p:cNvGrpSpPr/>
              <p:nvPr/>
            </p:nvGrpSpPr>
            <p:grpSpPr>
              <a:xfrm>
                <a:off x="2343150" y="5105400"/>
                <a:ext cx="3048000" cy="1143000"/>
                <a:chOff x="2343150" y="5105400"/>
                <a:chExt cx="3048000" cy="1143000"/>
              </a:xfrm>
            </p:grpSpPr>
            <p:sp>
              <p:nvSpPr>
                <p:cNvPr id="91" name="Rectangle 91"/>
                <p:cNvSpPr/>
                <p:nvPr/>
              </p:nvSpPr>
              <p:spPr>
                <a:xfrm>
                  <a:off x="2343150" y="5105400"/>
                  <a:ext cx="304800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92" name="Rectangle 92"/>
                <p:cNvSpPr/>
                <p:nvPr/>
              </p:nvSpPr>
              <p:spPr>
                <a:xfrm>
                  <a:off x="2514600" y="5114925"/>
                  <a:ext cx="2705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93" name="TextBox 93"/>
                <p:cNvSpPr txBox="1"/>
                <p:nvPr/>
              </p:nvSpPr>
              <p:spPr>
                <a:xfrm>
                  <a:off x="2533650" y="5244465"/>
                  <a:ext cx="1457325" cy="342900"/>
                </a:xfrm>
                <a:prstGeom prst="rect">
                  <a:avLst/>
                </a:prstGeom>
                <a:noFill/>
                <a:ln>
                  <a:noFill/>
                </a:ln>
              </p:spPr>
              <p:txBody>
                <a:bodyPr wrap="none" lIns="0" tIns="77153" rIns="0" bIns="0" anchor="t" anchorCtr="0">
                  <a:noAutofit/>
                </a:bodyPr>
                <a:lstStyle/>
                <a:p>
                  <a:pPr algn="l"/>
                  <a:r>
                    <a:rPr lang="zh-CN" sz="1350" b="1" dirty="0">
                      <a:solidFill>
                        <a:srgbClr val="E8ECFF"/>
                      </a:solidFill>
                      <a:latin typeface="Microsoft YaHei"/>
                      <a:ea typeface="Microsoft YaHei"/>
                      <a:cs typeface="Microsoft YaHei"/>
                    </a:rPr>
                    <a:t>短期上下文</a:t>
                  </a:r>
                </a:p>
              </p:txBody>
            </p:sp>
            <p:sp>
              <p:nvSpPr>
                <p:cNvPr id="94" name="TextBox 94"/>
                <p:cNvSpPr txBox="1"/>
                <p:nvPr/>
              </p:nvSpPr>
              <p:spPr>
                <a:xfrm>
                  <a:off x="2533650" y="5560695"/>
                  <a:ext cx="2363629"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当前对话 / 当前任务窗口</a:t>
                  </a:r>
                </a:p>
              </p:txBody>
            </p:sp>
            <p:sp>
              <p:nvSpPr>
                <p:cNvPr id="95" name="TextBox 95"/>
                <p:cNvSpPr txBox="1"/>
                <p:nvPr/>
              </p:nvSpPr>
              <p:spPr>
                <a:xfrm>
                  <a:off x="2533650" y="5770245"/>
                  <a:ext cx="1533525"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滚动摘要防溢出</a:t>
                  </a:r>
                </a:p>
              </p:txBody>
            </p:sp>
          </p:grpSp>
          <p:grpSp>
            <p:nvGrpSpPr>
              <p:cNvPr id="102" name="mod-m2"/>
              <p:cNvGrpSpPr/>
              <p:nvPr/>
            </p:nvGrpSpPr>
            <p:grpSpPr>
              <a:xfrm>
                <a:off x="5505450" y="5105400"/>
                <a:ext cx="3048000" cy="1143000"/>
                <a:chOff x="5505450" y="5105400"/>
                <a:chExt cx="3048000" cy="1143000"/>
              </a:xfrm>
            </p:grpSpPr>
            <p:sp>
              <p:nvSpPr>
                <p:cNvPr id="97" name="Rectangle 97"/>
                <p:cNvSpPr/>
                <p:nvPr/>
              </p:nvSpPr>
              <p:spPr>
                <a:xfrm>
                  <a:off x="5505450" y="5105400"/>
                  <a:ext cx="304800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98" name="Rectangle 98"/>
                <p:cNvSpPr/>
                <p:nvPr/>
              </p:nvSpPr>
              <p:spPr>
                <a:xfrm>
                  <a:off x="5676900" y="5114925"/>
                  <a:ext cx="2705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99" name="TextBox 99"/>
                <p:cNvSpPr txBox="1"/>
                <p:nvPr/>
              </p:nvSpPr>
              <p:spPr>
                <a:xfrm>
                  <a:off x="5695950" y="5244465"/>
                  <a:ext cx="1457325" cy="342900"/>
                </a:xfrm>
                <a:prstGeom prst="rect">
                  <a:avLst/>
                </a:prstGeom>
                <a:noFill/>
                <a:ln>
                  <a:noFill/>
                </a:ln>
              </p:spPr>
              <p:txBody>
                <a:bodyPr wrap="none" lIns="0" tIns="77153" rIns="0" bIns="0" anchor="t" anchorCtr="0">
                  <a:noAutofit/>
                </a:bodyPr>
                <a:lstStyle/>
                <a:p>
                  <a:pPr algn="l"/>
                  <a:r>
                    <a:rPr lang="zh-CN" sz="1350" b="1" dirty="0">
                      <a:solidFill>
                        <a:srgbClr val="E8ECFF"/>
                      </a:solidFill>
                      <a:latin typeface="Microsoft YaHei"/>
                      <a:ea typeface="Microsoft YaHei"/>
                      <a:cs typeface="Microsoft YaHei"/>
                    </a:rPr>
                    <a:t>长期向量库</a:t>
                  </a:r>
                </a:p>
              </p:txBody>
            </p:sp>
            <p:sp>
              <p:nvSpPr>
                <p:cNvPr id="100" name="TextBox 100"/>
                <p:cNvSpPr txBox="1"/>
                <p:nvPr/>
              </p:nvSpPr>
              <p:spPr>
                <a:xfrm>
                  <a:off x="5695950" y="5560695"/>
                  <a:ext cx="2563654"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用户偏好 / 历史知识 / FAQ</a:t>
                  </a:r>
                </a:p>
              </p:txBody>
            </p:sp>
            <p:sp>
              <p:nvSpPr>
                <p:cNvPr id="101" name="TextBox 101"/>
                <p:cNvSpPr txBox="1"/>
                <p:nvPr/>
              </p:nvSpPr>
              <p:spPr>
                <a:xfrm>
                  <a:off x="5695950" y="5770245"/>
                  <a:ext cx="1963579"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语义 + 元数据双索引</a:t>
                  </a:r>
                </a:p>
              </p:txBody>
            </p:sp>
          </p:grpSp>
          <p:grpSp>
            <p:nvGrpSpPr>
              <p:cNvPr id="108" name="mod-m3"/>
              <p:cNvGrpSpPr/>
              <p:nvPr/>
            </p:nvGrpSpPr>
            <p:grpSpPr>
              <a:xfrm>
                <a:off x="8667750" y="5105400"/>
                <a:ext cx="2952750" cy="1143000"/>
                <a:chOff x="8667750" y="5105400"/>
                <a:chExt cx="2952750" cy="1143000"/>
              </a:xfrm>
            </p:grpSpPr>
            <p:sp>
              <p:nvSpPr>
                <p:cNvPr id="103" name="Rectangle 103"/>
                <p:cNvSpPr/>
                <p:nvPr/>
              </p:nvSpPr>
              <p:spPr>
                <a:xfrm>
                  <a:off x="8667750" y="5105400"/>
                  <a:ext cx="2952750" cy="1143000"/>
                </a:xfrm>
                <a:prstGeom prst="roundRect">
                  <a:avLst>
                    <a:gd name="adj" fmla="val 11667"/>
                  </a:avLst>
                </a:prstGeom>
                <a:gradFill>
                  <a:gsLst>
                    <a:gs pos="0">
                      <a:srgbClr val="1A2150">
                        <a:alpha val="78000"/>
                      </a:srgbClr>
                    </a:gs>
                    <a:gs pos="100000">
                      <a:srgbClr val="1A2150">
                        <a:alpha val="45000"/>
                      </a:srgbClr>
                    </a:gs>
                  </a:gsLst>
                  <a:lin ang="5400000" scaled="1"/>
                </a:gradFill>
                <a:ln w="9525">
                  <a:solidFill>
                    <a:srgbClr val="FFFFFF">
                      <a:alpha val="14000"/>
                    </a:srgbClr>
                  </a:solidFill>
                </a:ln>
              </p:spPr>
            </p:sp>
            <p:sp>
              <p:nvSpPr>
                <p:cNvPr id="104" name="Rectangle 104"/>
                <p:cNvSpPr/>
                <p:nvPr/>
              </p:nvSpPr>
              <p:spPr>
                <a:xfrm>
                  <a:off x="8839200" y="5114925"/>
                  <a:ext cx="260985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105" name="TextBox 105"/>
                <p:cNvSpPr txBox="1"/>
                <p:nvPr/>
              </p:nvSpPr>
              <p:spPr>
                <a:xfrm>
                  <a:off x="8858250" y="5244465"/>
                  <a:ext cx="1457325" cy="342900"/>
                </a:xfrm>
                <a:prstGeom prst="rect">
                  <a:avLst/>
                </a:prstGeom>
                <a:noFill/>
                <a:ln>
                  <a:noFill/>
                </a:ln>
              </p:spPr>
              <p:txBody>
                <a:bodyPr wrap="none" lIns="0" tIns="77153" rIns="0" bIns="0" anchor="t" anchorCtr="0">
                  <a:noAutofit/>
                </a:bodyPr>
                <a:lstStyle/>
                <a:p>
                  <a:pPr algn="l"/>
                  <a:r>
                    <a:rPr lang="zh-CN" sz="1350" b="1" dirty="0">
                      <a:solidFill>
                        <a:srgbClr val="E8ECFF"/>
                      </a:solidFill>
                      <a:latin typeface="Microsoft YaHei"/>
                      <a:ea typeface="Microsoft YaHei"/>
                      <a:cs typeface="Microsoft YaHei"/>
                    </a:rPr>
                    <a:t>任务级缓存</a:t>
                  </a:r>
                </a:p>
              </p:txBody>
            </p:sp>
            <p:sp>
              <p:nvSpPr>
                <p:cNvPr id="106" name="TextBox 106"/>
                <p:cNvSpPr txBox="1"/>
                <p:nvPr/>
              </p:nvSpPr>
              <p:spPr>
                <a:xfrm>
                  <a:off x="8858250" y="5560695"/>
                  <a:ext cx="2363629"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中间检索 / 工具调用结果</a:t>
                  </a:r>
                </a:p>
              </p:txBody>
            </p:sp>
            <p:sp>
              <p:nvSpPr>
                <p:cNvPr id="107" name="TextBox 107"/>
                <p:cNvSpPr txBox="1"/>
                <p:nvPr/>
              </p:nvSpPr>
              <p:spPr>
                <a:xfrm>
                  <a:off x="8858250" y="5770245"/>
                  <a:ext cx="2363629"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避免重复计算 · 降本利器</a:t>
                  </a:r>
                </a:p>
              </p:txBody>
            </p:sp>
          </p:grpSp>
        </p:grpSp>
        <p:grpSp>
          <p:nvGrpSpPr>
            <p:cNvPr id="112" name="footer"/>
            <p:cNvGrpSpPr/>
            <p:nvPr/>
          </p:nvGrpSpPr>
          <p:grpSpPr>
            <a:xfrm>
              <a:off x="571500" y="6449378"/>
              <a:ext cx="11048953" cy="247650"/>
              <a:chOff x="571500" y="6449378"/>
              <a:chExt cx="11048953" cy="247650"/>
            </a:xfrm>
          </p:grpSpPr>
          <p:sp>
            <p:nvSpPr>
              <p:cNvPr id="110" name="TextBox 110"/>
              <p:cNvSpPr txBox="1"/>
              <p:nvPr/>
            </p:nvSpPr>
            <p:spPr>
              <a:xfrm>
                <a:off x="571500" y="6449378"/>
                <a:ext cx="1433274" cy="247650"/>
              </a:xfrm>
              <a:prstGeom prst="rect">
                <a:avLst/>
              </a:prstGeom>
              <a:noFill/>
              <a:ln>
                <a:noFill/>
              </a:ln>
            </p:spPr>
            <p:txBody>
              <a:bodyPr wrap="none" lIns="0" tIns="55721" rIns="0" bIns="0" anchor="t" anchorCtr="0">
                <a:noAutofit/>
              </a:bodyPr>
              <a:lstStyle/>
              <a:p>
                <a:pPr algn="l"/>
                <a:r>
                  <a:rPr lang="zh-CN" sz="980" b="1" dirty="0">
                    <a:solidFill>
                      <a:srgbClr val="6B7299"/>
                    </a:solidFill>
                    <a:latin typeface="Microsoft YaHei"/>
                    <a:ea typeface="Microsoft YaHei"/>
                    <a:cs typeface="Microsoft YaHei"/>
                  </a:rPr>
                  <a:t>Agent 四层骨架</a:t>
                </a:r>
              </a:p>
            </p:txBody>
          </p:sp>
          <p:sp>
            <p:nvSpPr>
              <p:cNvPr id="111" name="TextBox 111"/>
              <p:cNvSpPr txBox="1"/>
              <p:nvPr/>
            </p:nvSpPr>
            <p:spPr>
              <a:xfrm>
                <a:off x="10874407" y="644937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04 / 12</a:t>
                </a:r>
              </a:p>
            </p:txBody>
          </p:sp>
        </p:grpSp>
      </p:grpSp>
    </p:spTree>
  </p:cSld>
  <p:clrMapOvr>
    <a:masterClrMapping/>
  </p:clrMapOvr>
</p:sld>
</file>

<file path=ppt/slides/slide5.xml><?xml version="1.0" encoding="utf-8"?>
<p:sld xmlns:a="http://schemas.openxmlformats.org/drawingml/2006/main" xmlns:p="http://schemas.openxmlformats.org/presentationml/2006/main" showMasterSp="1">
  <p:cSld>
    <p:spTree>
      <p:nvGrpSpPr>
        <p:cNvPr id="1" name=""/>
        <p:cNvGrpSpPr/>
        <p:nvPr/>
      </p:nvGrpSpPr>
      <p:grpSpPr>
        <a:xfrm>
          <a:off x="0" y="0"/>
          <a:ext cx="0" cy="0"/>
          <a:chOff x="0" y="0"/>
          <a:chExt cx="0" cy="0"/>
        </a:xfrm>
      </p:grpSpPr>
      <p:grpSp>
        <p:nvGrpSpPr>
          <p:cNvPr id="85" name="authored-scene"/>
          <p:cNvGrpSpPr/>
          <p:nvPr/>
        </p:nvGrpSpPr>
        <p:grpSpPr>
          <a:xfrm>
            <a:off x="0" y="0"/>
            <a:ext cx="12192000" cy="6858000"/>
            <a:chOff x="0" y="0"/>
            <a:chExt cx="12192000" cy="6858000"/>
          </a:xfrm>
        </p:grpSpPr>
        <p:grpSp>
          <p:nvGrpSpPr>
            <p:cNvPr id="6"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sp>
            <p:nvSpPr>
              <p:cNvPr id="3" name="Rectangle 3"/>
              <p:cNvSpPr/>
              <p:nvPr/>
            </p:nvSpPr>
            <p:spPr>
              <a:xfrm>
                <a:off x="0" y="0"/>
                <a:ext cx="12192000" cy="6858000"/>
              </a:xfrm>
              <a:prstGeom prst="rect">
                <a:avLst/>
              </a:prstGeom>
              <a:gradFill>
                <a:gsLst>
                  <a:gs pos="0">
                    <a:srgbClr val="5B8DEF">
                      <a:alpha val="18000"/>
                    </a:srgbClr>
                  </a:gs>
                  <a:gs pos="100000">
                    <a:srgbClr val="5B8DEF">
                      <a:alpha val="0"/>
                    </a:srgbClr>
                  </a:gs>
                </a:gsLst>
                <a:path path="circle">
                  <a:fillToRect l="10000" t="50000" r="90000" b="50000"/>
                </a:path>
              </a:gradFill>
              <a:ln>
                <a:noFill/>
              </a:ln>
            </p:spPr>
          </p:sp>
          <p:sp>
            <p:nvSpPr>
              <p:cNvPr id="4" name="Rectangle 4"/>
              <p:cNvSpPr/>
              <p:nvPr/>
            </p:nvSpPr>
            <p:spPr>
              <a:xfrm>
                <a:off x="0" y="0"/>
                <a:ext cx="12192000" cy="6858000"/>
              </a:xfrm>
              <a:prstGeom prst="rect">
                <a:avLst/>
              </a:prstGeom>
              <a:gradFill>
                <a:gsLst>
                  <a:gs pos="0">
                    <a:srgbClr val="A26BFA">
                      <a:alpha val="22000"/>
                    </a:srgbClr>
                  </a:gs>
                  <a:gs pos="100000">
                    <a:srgbClr val="A26BFA">
                      <a:alpha val="0"/>
                    </a:srgbClr>
                  </a:gs>
                </a:gsLst>
                <a:path path="circle">
                  <a:fillToRect l="50000" t="55000" r="50000" b="45000"/>
                </a:path>
              </a:gradFill>
              <a:ln>
                <a:noFill/>
              </a:ln>
            </p:spPr>
          </p:sp>
          <p:sp>
            <p:nvSpPr>
              <p:cNvPr id="5" name="Rectangle 5"/>
              <p:cNvSpPr/>
              <p:nvPr/>
            </p:nvSpPr>
            <p:spPr>
              <a:xfrm>
                <a:off x="0" y="0"/>
                <a:ext cx="12192000" cy="6858000"/>
              </a:xfrm>
              <a:prstGeom prst="rect">
                <a:avLst/>
              </a:prstGeom>
              <a:gradFill>
                <a:gsLst>
                  <a:gs pos="0">
                    <a:srgbClr val="3DDDFC">
                      <a:alpha val="18000"/>
                    </a:srgbClr>
                  </a:gs>
                  <a:gs pos="100000">
                    <a:srgbClr val="3DDDFC">
                      <a:alpha val="0"/>
                    </a:srgbClr>
                  </a:gs>
                </a:gsLst>
                <a:path path="circle">
                  <a:fillToRect l="90000" t="50000" r="10000" b="50000"/>
                </a:path>
              </a:gradFill>
              <a:ln>
                <a:noFill/>
              </a:ln>
            </p:spPr>
          </p:sp>
        </p:grpSp>
        <p:grpSp>
          <p:nvGrpSpPr>
            <p:cNvPr id="10" name="header"/>
            <p:cNvGrpSpPr/>
            <p:nvPr/>
          </p:nvGrpSpPr>
          <p:grpSpPr>
            <a:xfrm>
              <a:off x="1064181" y="486728"/>
              <a:ext cx="10063639" cy="965834"/>
              <a:chOff x="1064181" y="486728"/>
              <a:chExt cx="10063639" cy="965834"/>
            </a:xfrm>
          </p:grpSpPr>
          <p:sp>
            <p:nvSpPr>
              <p:cNvPr id="7" name="TextBox 7"/>
              <p:cNvSpPr txBox="1"/>
              <p:nvPr/>
            </p:nvSpPr>
            <p:spPr>
              <a:xfrm>
                <a:off x="4785008" y="486728"/>
                <a:ext cx="2621994" cy="247650"/>
              </a:xfrm>
              <a:prstGeom prst="rect">
                <a:avLst/>
              </a:prstGeom>
              <a:noFill/>
              <a:ln>
                <a:noFill/>
              </a:ln>
            </p:spPr>
            <p:txBody>
              <a:bodyPr wrap="none" lIns="0" tIns="55721" rIns="10" bIns="0" anchor="t" anchorCtr="0">
                <a:noAutofit/>
              </a:bodyPr>
              <a:lstStyle/>
              <a:p>
                <a:pPr algn="ctr"/>
                <a:r>
                  <a:rPr lang="en-US" sz="980" b="1" spc="300" dirty="0">
                    <a:solidFill>
                      <a:srgbClr val="3DDDFC"/>
                    </a:solidFill>
                    <a:latin typeface="Microsoft YaHei"/>
                    <a:ea typeface="Microsoft YaHei"/>
                    <a:cs typeface="Microsoft YaHei"/>
                  </a:rPr>
                  <a:t>CHOOSING THE RIGHT PATTERN</a:t>
                </a:r>
              </a:p>
            </p:txBody>
          </p:sp>
          <p:sp>
            <p:nvSpPr>
              <p:cNvPr id="8" name="TextBox 8"/>
              <p:cNvSpPr txBox="1"/>
              <p:nvPr/>
            </p:nvSpPr>
            <p:spPr>
              <a:xfrm>
                <a:off x="1064181" y="645795"/>
                <a:ext cx="10063639" cy="647700"/>
              </a:xfrm>
              <a:prstGeom prst="rect">
                <a:avLst/>
              </a:prstGeom>
              <a:noFill/>
              <a:ln>
                <a:noFill/>
              </a:ln>
            </p:spPr>
            <p:txBody>
              <a:bodyPr wrap="none" lIns="0" tIns="145732" rIns="0" bIns="0" anchor="t" anchorCtr="0">
                <a:noAutofit/>
              </a:bodyPr>
              <a:lstStyle/>
              <a:p>
                <a:pPr algn="ctr"/>
                <a:r>
                  <a:rPr lang="zh-CN" sz="2550" b="1" dirty="0">
                    <a:solidFill>
                      <a:srgbClr val="E8ECFF"/>
                    </a:solidFill>
                    <a:latin typeface="Microsoft YaHei"/>
                    <a:ea typeface="Microsoft YaHei"/>
                    <a:cs typeface="Microsoft YaHei"/>
                  </a:rPr>
                  <a:t>Workflow · Agent · Multi-Agent — 选哪种?</a:t>
                </a:r>
              </a:p>
            </p:txBody>
          </p:sp>
          <p:sp>
            <p:nvSpPr>
              <p:cNvPr id="9" name="TextBox 9"/>
              <p:cNvSpPr txBox="1"/>
              <p:nvPr/>
            </p:nvSpPr>
            <p:spPr>
              <a:xfrm>
                <a:off x="2938462" y="1166812"/>
                <a:ext cx="6315075" cy="285750"/>
              </a:xfrm>
              <a:prstGeom prst="rect">
                <a:avLst/>
              </a:prstGeom>
              <a:noFill/>
              <a:ln>
                <a:noFill/>
              </a:ln>
            </p:spPr>
            <p:txBody>
              <a:bodyPr wrap="none" lIns="0" tIns="64294" rIns="0" bIns="0" anchor="t" anchorCtr="0">
                <a:noAutofit/>
              </a:bodyPr>
              <a:lstStyle/>
              <a:p>
                <a:pPr algn="ctr"/>
                <a:r>
                  <a:rPr lang="zh-CN" sz="1120" dirty="0">
                    <a:solidFill>
                      <a:srgbClr val="A8B0D0"/>
                    </a:solidFill>
                    <a:latin typeface="Microsoft YaHei"/>
                    <a:ea typeface="Microsoft YaHei"/>
                    <a:cs typeface="Microsoft YaHei"/>
                  </a:rPr>
                  <a:t>三种主流模式按"路径确定性"递增 — 灵活性越高,工程化代价越大</a:t>
                </a:r>
              </a:p>
            </p:txBody>
          </p:sp>
        </p:grpSp>
        <p:grpSp>
          <p:nvGrpSpPr>
            <p:cNvPr id="33" name="card-workflow"/>
            <p:cNvGrpSpPr/>
            <p:nvPr/>
          </p:nvGrpSpPr>
          <p:grpSpPr>
            <a:xfrm>
              <a:off x="762000" y="1714500"/>
              <a:ext cx="3524250" cy="4667250"/>
              <a:chOff x="762000" y="1714500"/>
              <a:chExt cx="3524250" cy="4667250"/>
            </a:xfrm>
          </p:grpSpPr>
          <p:sp>
            <p:nvSpPr>
              <p:cNvPr id="11" name="Rectangle 11"/>
              <p:cNvSpPr/>
              <p:nvPr/>
            </p:nvSpPr>
            <p:spPr>
              <a:xfrm>
                <a:off x="762000" y="1714500"/>
                <a:ext cx="3524250" cy="4667250"/>
              </a:xfrm>
              <a:prstGeom prst="roundRect">
                <a:avLst>
                  <a:gd name="adj" fmla="val 5405"/>
                </a:avLst>
              </a:prstGeom>
              <a:gradFill>
                <a:gsLst>
                  <a:gs pos="0">
                    <a:srgbClr val="1A2150">
                      <a:alpha val="78000"/>
                    </a:srgbClr>
                  </a:gs>
                  <a:gs pos="100000">
                    <a:srgbClr val="1A2150">
                      <a:alpha val="40000"/>
                    </a:srgbClr>
                  </a:gs>
                </a:gsLst>
                <a:lin ang="5400000" scaled="1"/>
              </a:gradFill>
              <a:ln w="9525">
                <a:solidFill>
                  <a:srgbClr val="FFFFFF">
                    <a:alpha val="16000"/>
                  </a:srgbClr>
                </a:solidFill>
              </a:ln>
            </p:spPr>
          </p:sp>
          <p:sp>
            <p:nvSpPr>
              <p:cNvPr id="12" name="Rectangle 12"/>
              <p:cNvSpPr/>
              <p:nvPr/>
            </p:nvSpPr>
            <p:spPr>
              <a:xfrm>
                <a:off x="933450" y="1724025"/>
                <a:ext cx="3181350" cy="9525"/>
              </a:xfrm>
              <a:prstGeom prst="rect">
                <a:avLst/>
              </a:prstGeom>
              <a:gradFill>
                <a:gsLst>
                  <a:gs pos="0">
                    <a:srgbClr val="FFFFFF">
                      <a:alpha val="0"/>
                    </a:srgbClr>
                  </a:gs>
                  <a:gs pos="50000">
                    <a:srgbClr val="FFFFFF">
                      <a:alpha val="40000"/>
                    </a:srgbClr>
                  </a:gs>
                  <a:gs pos="100000">
                    <a:srgbClr val="FFFFFF">
                      <a:alpha val="0"/>
                    </a:srgbClr>
                  </a:gs>
                </a:gsLst>
                <a:lin ang="0" scaled="1"/>
              </a:gradFill>
              <a:ln>
                <a:noFill/>
              </a:ln>
            </p:spPr>
          </p:sp>
          <p:sp>
            <p:nvSpPr>
              <p:cNvPr id="13" name="Freeform 13"/>
              <p:cNvSpPr/>
              <p:nvPr/>
            </p:nvSpPr>
            <p:spPr>
              <a:xfrm>
                <a:off x="762000" y="1714500"/>
                <a:ext cx="3524250" cy="1143000"/>
              </a:xfrm>
              <a:custGeom>
                <a:avLst/>
                <a:gdLst/>
                <a:ahLst/>
                <a:cxnLst/>
                <a:rect l="l" t="t" r="r" b="b"/>
                <a:pathLst>
                  <a:path w="3524250" h="1143000">
                    <a:moveTo>
                      <a:pt x="190500" y="0"/>
                    </a:moveTo>
                    <a:lnTo>
                      <a:pt x="3333750" y="0"/>
                    </a:lnTo>
                    <a:cubicBezTo>
                      <a:pt x="3438960" y="0"/>
                      <a:pt x="3524250" y="85290"/>
                      <a:pt x="3524250" y="190500"/>
                    </a:cubicBezTo>
                    <a:lnTo>
                      <a:pt x="3524250" y="1143000"/>
                    </a:lnTo>
                    <a:lnTo>
                      <a:pt x="0" y="1143000"/>
                    </a:lnTo>
                    <a:lnTo>
                      <a:pt x="0" y="190500"/>
                    </a:lnTo>
                    <a:cubicBezTo>
                      <a:pt x="0" y="85290"/>
                      <a:pt x="85290" y="0"/>
                      <a:pt x="190500" y="0"/>
                    </a:cubicBezTo>
                    <a:close/>
                  </a:path>
                </a:pathLst>
              </a:custGeom>
              <a:gradFill>
                <a:gsLst>
                  <a:gs pos="0">
                    <a:srgbClr val="5B8DEF">
                      <a:alpha val="82000"/>
                    </a:srgbClr>
                  </a:gs>
                  <a:gs pos="100000">
                    <a:srgbClr val="5B8DEF">
                      <a:alpha val="32000"/>
                    </a:srgbClr>
                  </a:gs>
                </a:gsLst>
                <a:lin ang="2700000" scaled="1"/>
              </a:gradFill>
              <a:ln>
                <a:noFill/>
              </a:ln>
            </p:spPr>
          </p:sp>
          <p:grpSp>
            <p:nvGrpSpPr>
              <p:cNvPr id="16" name="Group 16"/>
              <p:cNvGrpSpPr/>
              <p:nvPr/>
            </p:nvGrpSpPr>
            <p:grpSpPr>
              <a:xfrm>
                <a:off x="1116615" y="2039562"/>
                <a:ext cx="357388" cy="265731"/>
                <a:chOff x="1116615" y="2039562"/>
                <a:chExt cx="357388" cy="265731"/>
              </a:xfrm>
            </p:grpSpPr>
            <p:sp>
              <p:nvSpPr>
                <p:cNvPr id="14" name="Freeform 14"/>
                <p:cNvSpPr/>
                <p:nvPr/>
              </p:nvSpPr>
              <p:spPr>
                <a:xfrm>
                  <a:off x="1128712" y="2195512"/>
                  <a:ext cx="95250" cy="95250"/>
                </a:xfrm>
                <a:custGeom>
                  <a:avLst/>
                  <a:gdLst/>
                  <a:ahLst/>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solidFill>
                  <a:srgbClr val="E8ECFF">
                    <a:alpha val="20000"/>
                  </a:srgbClr>
                </a:solidFill>
                <a:ln>
                  <a:noFill/>
                </a:ln>
              </p:spPr>
            </p:sp>
            <p:sp>
              <p:nvSpPr>
                <p:cNvPr id="15" name="Freeform 15"/>
                <p:cNvSpPr/>
                <p:nvPr/>
              </p:nvSpPr>
              <p:spPr>
                <a:xfrm>
                  <a:off x="1116615" y="2039562"/>
                  <a:ext cx="357388" cy="265731"/>
                </a:xfrm>
                <a:custGeom>
                  <a:avLst/>
                  <a:gdLst/>
                  <a:ahLst/>
                  <a:cxnLst/>
                  <a:rect l="l" t="t" r="r" b="b"/>
                  <a:pathLst>
                    <a:path w="357388" h="265731">
                      <a:moveTo>
                        <a:pt x="353896" y="52277"/>
                      </a:moveTo>
                      <a:lnTo>
                        <a:pt x="306271" y="4652"/>
                      </a:lnTo>
                      <a:cubicBezTo>
                        <a:pt x="301619" y="0"/>
                        <a:pt x="294076" y="0"/>
                        <a:pt x="289424" y="4652"/>
                      </a:cubicBezTo>
                      <a:cubicBezTo>
                        <a:pt x="284772" y="9305"/>
                        <a:pt x="284772" y="16847"/>
                        <a:pt x="289424" y="21500"/>
                      </a:cubicBezTo>
                      <a:lnTo>
                        <a:pt x="316734" y="48795"/>
                      </a:lnTo>
                      <a:lnTo>
                        <a:pt x="297848" y="48795"/>
                      </a:lnTo>
                      <a:cubicBezTo>
                        <a:pt x="224431" y="48795"/>
                        <a:pt x="206988" y="90645"/>
                        <a:pt x="191614" y="127555"/>
                      </a:cubicBezTo>
                      <a:cubicBezTo>
                        <a:pt x="177654" y="161056"/>
                        <a:pt x="166432" y="187964"/>
                        <a:pt x="117974" y="191312"/>
                      </a:cubicBezTo>
                      <a:cubicBezTo>
                        <a:pt x="111675" y="161408"/>
                        <a:pt x="83754" y="141130"/>
                        <a:pt x="53367" y="144392"/>
                      </a:cubicBezTo>
                      <a:cubicBezTo>
                        <a:pt x="22981" y="147654"/>
                        <a:pt x="0" y="173395"/>
                        <a:pt x="191" y="203955"/>
                      </a:cubicBezTo>
                      <a:cubicBezTo>
                        <a:pt x="382" y="234516"/>
                        <a:pt x="23683" y="259968"/>
                        <a:pt x="54108" y="262849"/>
                      </a:cubicBezTo>
                      <a:cubicBezTo>
                        <a:pt x="84533" y="265731"/>
                        <a:pt x="112198" y="245106"/>
                        <a:pt x="118123" y="215125"/>
                      </a:cubicBezTo>
                      <a:cubicBezTo>
                        <a:pt x="182506" y="211181"/>
                        <a:pt x="198996" y="171742"/>
                        <a:pt x="213581" y="136707"/>
                      </a:cubicBezTo>
                      <a:cubicBezTo>
                        <a:pt x="228509" y="100885"/>
                        <a:pt x="240296" y="72607"/>
                        <a:pt x="297848" y="72607"/>
                      </a:cubicBezTo>
                      <a:lnTo>
                        <a:pt x="316734" y="72607"/>
                      </a:lnTo>
                      <a:lnTo>
                        <a:pt x="289424" y="99902"/>
                      </a:lnTo>
                      <a:cubicBezTo>
                        <a:pt x="284772" y="104555"/>
                        <a:pt x="284772" y="112097"/>
                        <a:pt x="289424" y="116750"/>
                      </a:cubicBezTo>
                      <a:cubicBezTo>
                        <a:pt x="294076" y="121402"/>
                        <a:pt x="301619" y="121402"/>
                        <a:pt x="306271" y="116750"/>
                      </a:cubicBezTo>
                      <a:lnTo>
                        <a:pt x="353896" y="69125"/>
                      </a:lnTo>
                      <a:cubicBezTo>
                        <a:pt x="356132" y="66891"/>
                        <a:pt x="357388" y="63861"/>
                        <a:pt x="357388" y="60701"/>
                      </a:cubicBezTo>
                      <a:cubicBezTo>
                        <a:pt x="357388" y="57541"/>
                        <a:pt x="356132" y="54511"/>
                        <a:pt x="353896" y="52277"/>
                      </a:cubicBezTo>
                      <a:close/>
                      <a:moveTo>
                        <a:pt x="59723" y="239295"/>
                      </a:moveTo>
                      <a:cubicBezTo>
                        <a:pt x="39996" y="239295"/>
                        <a:pt x="24004" y="223303"/>
                        <a:pt x="24004" y="203576"/>
                      </a:cubicBezTo>
                      <a:cubicBezTo>
                        <a:pt x="24004" y="183849"/>
                        <a:pt x="39996" y="167857"/>
                        <a:pt x="59723" y="167857"/>
                      </a:cubicBezTo>
                      <a:cubicBezTo>
                        <a:pt x="79450" y="167857"/>
                        <a:pt x="95441" y="183849"/>
                        <a:pt x="95441" y="203576"/>
                      </a:cubicBezTo>
                      <a:cubicBezTo>
                        <a:pt x="95441" y="223303"/>
                        <a:pt x="79450" y="239295"/>
                        <a:pt x="59723" y="239295"/>
                      </a:cubicBezTo>
                      <a:close/>
                    </a:path>
                  </a:pathLst>
                </a:custGeom>
                <a:solidFill>
                  <a:srgbClr val="E8ECFF"/>
                </a:solidFill>
                <a:ln>
                  <a:noFill/>
                </a:ln>
              </p:spPr>
            </p:sp>
          </p:grpSp>
          <p:sp>
            <p:nvSpPr>
              <p:cNvPr id="17" name="TextBox 17"/>
              <p:cNvSpPr txBox="1"/>
              <p:nvPr/>
            </p:nvSpPr>
            <p:spPr>
              <a:xfrm>
                <a:off x="2035254" y="1991678"/>
                <a:ext cx="996791" cy="247650"/>
              </a:xfrm>
              <a:prstGeom prst="rect">
                <a:avLst/>
              </a:prstGeom>
              <a:noFill/>
              <a:ln>
                <a:noFill/>
              </a:ln>
            </p:spPr>
            <p:txBody>
              <a:bodyPr wrap="none" lIns="0" tIns="55721" rIns="0" bIns="0" anchor="t" anchorCtr="0">
                <a:noAutofit/>
              </a:bodyPr>
              <a:lstStyle/>
              <a:p>
                <a:pPr algn="ctr"/>
                <a:r>
                  <a:rPr lang="en-US" sz="980" b="1" spc="225" dirty="0">
                    <a:solidFill>
                      <a:srgbClr val="E8ECFF"/>
                    </a:solidFill>
                    <a:latin typeface="Microsoft YaHei"/>
                    <a:ea typeface="Microsoft YaHei"/>
                    <a:cs typeface="Microsoft YaHei"/>
                  </a:rPr>
                  <a:t>PATTERN A</a:t>
                </a:r>
              </a:p>
            </p:txBody>
          </p:sp>
          <p:sp>
            <p:nvSpPr>
              <p:cNvPr id="18" name="TextBox 18"/>
              <p:cNvSpPr txBox="1"/>
              <p:nvPr/>
            </p:nvSpPr>
            <p:spPr>
              <a:xfrm>
                <a:off x="1490186" y="2186940"/>
                <a:ext cx="2086927" cy="533400"/>
              </a:xfrm>
              <a:prstGeom prst="rect">
                <a:avLst/>
              </a:prstGeom>
              <a:noFill/>
              <a:ln>
                <a:noFill/>
              </a:ln>
            </p:spPr>
            <p:txBody>
              <a:bodyPr wrap="none" lIns="0" tIns="120015" rIns="0" bIns="0" anchor="t" anchorCtr="0">
                <a:noAutofit/>
              </a:bodyPr>
              <a:lstStyle/>
              <a:p>
                <a:pPr algn="ctr"/>
                <a:r>
                  <a:rPr lang="en-US" sz="2100" b="1" dirty="0">
                    <a:solidFill>
                      <a:srgbClr val="FFFFFF"/>
                    </a:solidFill>
                    <a:latin typeface="Microsoft YaHei"/>
                    <a:ea typeface="Microsoft YaHei"/>
                    <a:cs typeface="Microsoft YaHei"/>
                  </a:rPr>
                  <a:t>Workflow</a:t>
                </a:r>
              </a:p>
            </p:txBody>
          </p:sp>
          <p:sp>
            <p:nvSpPr>
              <p:cNvPr id="19" name="TextBox 19"/>
              <p:cNvSpPr txBox="1"/>
              <p:nvPr/>
            </p:nvSpPr>
            <p:spPr>
              <a:xfrm>
                <a:off x="1754981" y="2938462"/>
                <a:ext cx="1557338" cy="285750"/>
              </a:xfrm>
              <a:prstGeom prst="rect">
                <a:avLst/>
              </a:prstGeom>
              <a:noFill/>
              <a:ln>
                <a:noFill/>
              </a:ln>
            </p:spPr>
            <p:txBody>
              <a:bodyPr wrap="none" lIns="0" tIns="64294" rIns="0" bIns="0" anchor="t" anchorCtr="0">
                <a:noAutofit/>
              </a:bodyPr>
              <a:lstStyle/>
              <a:p>
                <a:pPr algn="ctr"/>
                <a:r>
                  <a:rPr lang="en-US" sz="1120" b="1" spc="150" dirty="0">
                    <a:solidFill>
                      <a:srgbClr val="3DDDFC"/>
                    </a:solidFill>
                    <a:latin typeface="Microsoft YaHei"/>
                    <a:ea typeface="Microsoft YaHei"/>
                    <a:cs typeface="Microsoft YaHei"/>
                  </a:rPr>
                  <a:t>DETERMINISTIC</a:t>
                </a:r>
              </a:p>
            </p:txBody>
          </p:sp>
          <p:sp>
            <p:nvSpPr>
              <p:cNvPr id="20" name="Line 20"/>
              <p:cNvSpPr/>
              <p:nvPr/>
            </p:nvSpPr>
            <p:spPr>
              <a:xfrm>
                <a:off x="1143000" y="3390900"/>
                <a:ext cx="2781300" cy="9525"/>
              </a:xfrm>
              <a:custGeom>
                <a:avLst/>
                <a:gdLst/>
                <a:ahLst/>
                <a:cxnLst/>
                <a:rect l="l" t="t" r="r" b="b"/>
                <a:pathLst>
                  <a:path w="2781300" h="9525">
                    <a:moveTo>
                      <a:pt x="0" y="0"/>
                    </a:moveTo>
                    <a:lnTo>
                      <a:pt x="2781300" y="0"/>
                    </a:lnTo>
                  </a:path>
                </a:pathLst>
              </a:custGeom>
              <a:noFill/>
              <a:ln w="9525">
                <a:solidFill>
                  <a:srgbClr val="FFFFFF">
                    <a:alpha val="14000"/>
                  </a:srgbClr>
                </a:solidFill>
              </a:ln>
            </p:spPr>
          </p:sp>
          <p:grpSp>
            <p:nvGrpSpPr>
              <p:cNvPr id="30" name="wf-feat"/>
              <p:cNvGrpSpPr/>
              <p:nvPr/>
            </p:nvGrpSpPr>
            <p:grpSpPr>
              <a:xfrm>
                <a:off x="1066800" y="3611880"/>
                <a:ext cx="2357438" cy="1827848"/>
                <a:chOff x="1066800" y="3611880"/>
                <a:chExt cx="2357438" cy="1827848"/>
              </a:xfrm>
            </p:grpSpPr>
            <p:sp>
              <p:nvSpPr>
                <p:cNvPr id="21" name="Ellipse 21"/>
                <p:cNvSpPr/>
                <p:nvPr/>
              </p:nvSpPr>
              <p:spPr>
                <a:xfrm>
                  <a:off x="1066800" y="3724275"/>
                  <a:ext cx="76200" cy="76200"/>
                </a:xfrm>
                <a:prstGeom prst="ellipse">
                  <a:avLst/>
                </a:prstGeom>
                <a:solidFill>
                  <a:srgbClr val="5B8DEF"/>
                </a:solidFill>
                <a:ln>
                  <a:noFill/>
                </a:ln>
              </p:spPr>
            </p:sp>
            <p:sp>
              <p:nvSpPr>
                <p:cNvPr id="22" name="TextBox 22"/>
                <p:cNvSpPr txBox="1"/>
                <p:nvPr/>
              </p:nvSpPr>
              <p:spPr>
                <a:xfrm>
                  <a:off x="1257300" y="3611880"/>
                  <a:ext cx="1066800" cy="304800"/>
                </a:xfrm>
                <a:prstGeom prst="rect">
                  <a:avLst/>
                </a:prstGeom>
                <a:noFill/>
                <a:ln>
                  <a:noFill/>
                </a:ln>
              </p:spPr>
              <p:txBody>
                <a:bodyPr wrap="none" lIns="0" tIns="68580" rIns="0" bIns="0" anchor="t" anchorCtr="0">
                  <a:noAutofit/>
                </a:bodyPr>
                <a:lstStyle/>
                <a:p>
                  <a:pPr algn="l"/>
                  <a:r>
                    <a:rPr lang="zh-CN" sz="1200" b="1" dirty="0">
                      <a:solidFill>
                        <a:srgbClr val="E8ECFF"/>
                      </a:solidFill>
                      <a:latin typeface="Microsoft YaHei"/>
                      <a:ea typeface="Microsoft YaHei"/>
                      <a:cs typeface="Microsoft YaHei"/>
                    </a:rPr>
                    <a:t>路径固定</a:t>
                  </a:r>
                </a:p>
              </p:txBody>
            </p:sp>
            <p:sp>
              <p:nvSpPr>
                <p:cNvPr id="23" name="TextBox 23"/>
                <p:cNvSpPr txBox="1"/>
                <p:nvPr/>
              </p:nvSpPr>
              <p:spPr>
                <a:xfrm>
                  <a:off x="1257300" y="3858578"/>
                  <a:ext cx="1916192"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DAG 编排,LLM 只填空</a:t>
                  </a:r>
                </a:p>
              </p:txBody>
            </p:sp>
            <p:sp>
              <p:nvSpPr>
                <p:cNvPr id="24" name="Ellipse 24"/>
                <p:cNvSpPr/>
                <p:nvPr/>
              </p:nvSpPr>
              <p:spPr>
                <a:xfrm>
                  <a:off x="1066800" y="4391025"/>
                  <a:ext cx="76200" cy="76200"/>
                </a:xfrm>
                <a:prstGeom prst="ellipse">
                  <a:avLst/>
                </a:prstGeom>
                <a:solidFill>
                  <a:srgbClr val="5B8DEF"/>
                </a:solidFill>
                <a:ln>
                  <a:noFill/>
                </a:ln>
              </p:spPr>
            </p:sp>
            <p:sp>
              <p:nvSpPr>
                <p:cNvPr id="25" name="TextBox 25"/>
                <p:cNvSpPr txBox="1"/>
                <p:nvPr/>
              </p:nvSpPr>
              <p:spPr>
                <a:xfrm>
                  <a:off x="1257300" y="4278630"/>
                  <a:ext cx="838200" cy="304800"/>
                </a:xfrm>
                <a:prstGeom prst="rect">
                  <a:avLst/>
                </a:prstGeom>
                <a:noFill/>
                <a:ln>
                  <a:noFill/>
                </a:ln>
              </p:spPr>
              <p:txBody>
                <a:bodyPr wrap="none" lIns="0" tIns="68580" rIns="0" bIns="0" anchor="t" anchorCtr="0">
                  <a:noAutofit/>
                </a:bodyPr>
                <a:lstStyle/>
                <a:p>
                  <a:pPr algn="l"/>
                  <a:r>
                    <a:rPr lang="zh-CN" sz="1200" b="1" dirty="0">
                      <a:solidFill>
                        <a:srgbClr val="E8ECFF"/>
                      </a:solidFill>
                      <a:latin typeface="Microsoft YaHei"/>
                      <a:ea typeface="Microsoft YaHei"/>
                      <a:cs typeface="Microsoft YaHei"/>
                    </a:rPr>
                    <a:t>可预测</a:t>
                  </a:r>
                </a:p>
              </p:txBody>
            </p:sp>
            <p:sp>
              <p:nvSpPr>
                <p:cNvPr id="26" name="TextBox 26"/>
                <p:cNvSpPr txBox="1"/>
                <p:nvPr/>
              </p:nvSpPr>
              <p:spPr>
                <a:xfrm>
                  <a:off x="1257300" y="4525328"/>
                  <a:ext cx="2166938"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每一步成本、延迟可量化</a:t>
                  </a:r>
                </a:p>
              </p:txBody>
            </p:sp>
            <p:sp>
              <p:nvSpPr>
                <p:cNvPr id="27" name="Ellipse 27"/>
                <p:cNvSpPr/>
                <p:nvPr/>
              </p:nvSpPr>
              <p:spPr>
                <a:xfrm>
                  <a:off x="1066800" y="5057775"/>
                  <a:ext cx="76200" cy="76200"/>
                </a:xfrm>
                <a:prstGeom prst="ellipse">
                  <a:avLst/>
                </a:prstGeom>
                <a:solidFill>
                  <a:srgbClr val="5B8DEF"/>
                </a:solidFill>
                <a:ln>
                  <a:noFill/>
                </a:ln>
              </p:spPr>
            </p:sp>
            <p:sp>
              <p:nvSpPr>
                <p:cNvPr id="28" name="TextBox 28"/>
                <p:cNvSpPr txBox="1"/>
                <p:nvPr/>
              </p:nvSpPr>
              <p:spPr>
                <a:xfrm>
                  <a:off x="1257300" y="4945380"/>
                  <a:ext cx="838200" cy="304800"/>
                </a:xfrm>
                <a:prstGeom prst="rect">
                  <a:avLst/>
                </a:prstGeom>
                <a:noFill/>
                <a:ln>
                  <a:noFill/>
                </a:ln>
              </p:spPr>
              <p:txBody>
                <a:bodyPr wrap="none" lIns="0" tIns="68580" rIns="0" bIns="0" anchor="t" anchorCtr="0">
                  <a:noAutofit/>
                </a:bodyPr>
                <a:lstStyle/>
                <a:p>
                  <a:pPr algn="l"/>
                  <a:r>
                    <a:rPr lang="zh-CN" sz="1200" b="1" dirty="0">
                      <a:solidFill>
                        <a:srgbClr val="E8ECFF"/>
                      </a:solidFill>
                      <a:latin typeface="Microsoft YaHei"/>
                      <a:ea typeface="Microsoft YaHei"/>
                      <a:cs typeface="Microsoft YaHei"/>
                    </a:rPr>
                    <a:t>易调试</a:t>
                  </a:r>
                </a:p>
              </p:txBody>
            </p:sp>
            <p:sp>
              <p:nvSpPr>
                <p:cNvPr id="29" name="TextBox 29"/>
                <p:cNvSpPr txBox="1"/>
                <p:nvPr/>
              </p:nvSpPr>
              <p:spPr>
                <a:xfrm>
                  <a:off x="1257300" y="5192078"/>
                  <a:ext cx="1795462"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问题定位精确到节点</a:t>
                  </a:r>
                </a:p>
              </p:txBody>
            </p:sp>
          </p:grpSp>
          <p:sp>
            <p:nvSpPr>
              <p:cNvPr id="31" name="Rectangle 31"/>
              <p:cNvSpPr/>
              <p:nvPr/>
            </p:nvSpPr>
            <p:spPr>
              <a:xfrm>
                <a:off x="1143000" y="5715000"/>
                <a:ext cx="2781300" cy="438150"/>
              </a:xfrm>
              <a:prstGeom prst="roundRect">
                <a:avLst>
                  <a:gd name="adj" fmla="val 21739"/>
                </a:avLst>
              </a:prstGeom>
              <a:solidFill>
                <a:srgbClr val="5B8DEF">
                  <a:alpha val="15000"/>
                </a:srgbClr>
              </a:solidFill>
              <a:ln w="9525">
                <a:solidFill>
                  <a:srgbClr val="5B8DEF">
                    <a:alpha val="50000"/>
                  </a:srgbClr>
                </a:solidFill>
              </a:ln>
            </p:spPr>
          </p:sp>
          <p:sp>
            <p:nvSpPr>
              <p:cNvPr id="32" name="TextBox 32"/>
              <p:cNvSpPr txBox="1"/>
              <p:nvPr/>
            </p:nvSpPr>
            <p:spPr>
              <a:xfrm>
                <a:off x="1766888" y="5827395"/>
                <a:ext cx="1533525" cy="266700"/>
              </a:xfrm>
              <a:prstGeom prst="rect">
                <a:avLst/>
              </a:prstGeom>
              <a:noFill/>
              <a:ln>
                <a:noFill/>
              </a:ln>
            </p:spPr>
            <p:txBody>
              <a:bodyPr wrap="none" lIns="0" tIns="60008" rIns="0" bIns="0" anchor="t" anchorCtr="0">
                <a:noAutofit/>
              </a:bodyPr>
              <a:lstStyle/>
              <a:p>
                <a:pPr algn="ctr"/>
                <a:r>
                  <a:rPr lang="zh-CN" sz="1050" b="1" dirty="0">
                    <a:solidFill>
                      <a:srgbClr val="3DDDFC"/>
                    </a:solidFill>
                    <a:latin typeface="Microsoft YaHei"/>
                    <a:ea typeface="Microsoft YaHei"/>
                    <a:cs typeface="Microsoft YaHei"/>
                  </a:rPr>
                  <a:t>适合确定性任务</a:t>
                </a:r>
              </a:p>
            </p:txBody>
          </p:sp>
        </p:grpSp>
        <p:grpSp>
          <p:nvGrpSpPr>
            <p:cNvPr id="58" name="card-agent"/>
            <p:cNvGrpSpPr/>
            <p:nvPr/>
          </p:nvGrpSpPr>
          <p:grpSpPr>
            <a:xfrm>
              <a:off x="4476750" y="1409700"/>
              <a:ext cx="3524250" cy="5067300"/>
              <a:chOff x="4476750" y="1409700"/>
              <a:chExt cx="3524250" cy="5067300"/>
            </a:xfrm>
          </p:grpSpPr>
          <p:sp>
            <p:nvSpPr>
              <p:cNvPr id="34" name="Rectangle 34"/>
              <p:cNvSpPr/>
              <p:nvPr/>
            </p:nvSpPr>
            <p:spPr>
              <a:xfrm>
                <a:off x="4476750" y="1619250"/>
                <a:ext cx="3524250" cy="4857750"/>
              </a:xfrm>
              <a:prstGeom prst="roundRect">
                <a:avLst>
                  <a:gd name="adj" fmla="val 5405"/>
                </a:avLst>
              </a:prstGeom>
              <a:gradFill>
                <a:gsLst>
                  <a:gs pos="0">
                    <a:srgbClr val="A26BFA">
                      <a:alpha val="32000"/>
                    </a:srgbClr>
                  </a:gs>
                  <a:gs pos="50000">
                    <a:srgbClr val="5B8DEF">
                      <a:alpha val="22000"/>
                    </a:srgbClr>
                  </a:gs>
                  <a:gs pos="100000">
                    <a:srgbClr val="A26BFA">
                      <a:alpha val="32000"/>
                    </a:srgbClr>
                  </a:gs>
                </a:gsLst>
                <a:lin ang="5400000" scaled="1"/>
              </a:gradFill>
              <a:ln w="14288">
                <a:solidFill>
                  <a:srgbClr val="A26BFA">
                    <a:alpha val="75000"/>
                  </a:srgbClr>
                </a:solidFill>
              </a:ln>
            </p:spPr>
          </p:sp>
          <p:sp>
            <p:nvSpPr>
              <p:cNvPr id="35" name="Rectangle 35"/>
              <p:cNvSpPr/>
              <p:nvPr/>
            </p:nvSpPr>
            <p:spPr>
              <a:xfrm>
                <a:off x="4648200" y="1628775"/>
                <a:ext cx="3181350" cy="9525"/>
              </a:xfrm>
              <a:prstGeom prst="rect">
                <a:avLst/>
              </a:prstGeom>
              <a:gradFill>
                <a:gsLst>
                  <a:gs pos="0">
                    <a:srgbClr val="FFFFFF">
                      <a:alpha val="0"/>
                    </a:srgbClr>
                  </a:gs>
                  <a:gs pos="50000">
                    <a:srgbClr val="FFFFFF">
                      <a:alpha val="40000"/>
                    </a:srgbClr>
                  </a:gs>
                  <a:gs pos="100000">
                    <a:srgbClr val="FFFFFF">
                      <a:alpha val="0"/>
                    </a:srgbClr>
                  </a:gs>
                </a:gsLst>
                <a:lin ang="0" scaled="1"/>
              </a:gradFill>
              <a:ln>
                <a:noFill/>
              </a:ln>
            </p:spPr>
          </p:sp>
          <p:sp>
            <p:nvSpPr>
              <p:cNvPr id="36" name="Freeform 36"/>
              <p:cNvSpPr/>
              <p:nvPr/>
            </p:nvSpPr>
            <p:spPr>
              <a:xfrm>
                <a:off x="4476750" y="1619250"/>
                <a:ext cx="3524250" cy="1238250"/>
              </a:xfrm>
              <a:custGeom>
                <a:avLst/>
                <a:gdLst/>
                <a:ahLst/>
                <a:cxnLst/>
                <a:rect l="l" t="t" r="r" b="b"/>
                <a:pathLst>
                  <a:path w="3524250" h="1238250">
                    <a:moveTo>
                      <a:pt x="190500" y="0"/>
                    </a:moveTo>
                    <a:lnTo>
                      <a:pt x="3333750" y="0"/>
                    </a:lnTo>
                    <a:cubicBezTo>
                      <a:pt x="3438960" y="0"/>
                      <a:pt x="3524250" y="85290"/>
                      <a:pt x="3524250" y="190500"/>
                    </a:cubicBezTo>
                    <a:lnTo>
                      <a:pt x="3524250" y="1238250"/>
                    </a:lnTo>
                    <a:lnTo>
                      <a:pt x="0" y="1238250"/>
                    </a:lnTo>
                    <a:lnTo>
                      <a:pt x="0" y="190500"/>
                    </a:lnTo>
                    <a:cubicBezTo>
                      <a:pt x="0" y="85290"/>
                      <a:pt x="85290" y="0"/>
                      <a:pt x="190500" y="0"/>
                    </a:cubicBezTo>
                    <a:close/>
                  </a:path>
                </a:pathLst>
              </a:custGeom>
              <a:gradFill>
                <a:gsLst>
                  <a:gs pos="0">
                    <a:srgbClr val="A26BFA">
                      <a:alpha val="95000"/>
                    </a:srgbClr>
                  </a:gs>
                  <a:gs pos="100000">
                    <a:srgbClr val="5B8DEF">
                      <a:alpha val="70000"/>
                    </a:srgbClr>
                  </a:gs>
                </a:gsLst>
                <a:lin ang="2700000" scaled="1"/>
              </a:gradFill>
              <a:ln>
                <a:noFill/>
              </a:ln>
            </p:spPr>
          </p:sp>
          <p:sp>
            <p:nvSpPr>
              <p:cNvPr id="37" name="Rectangle 37"/>
              <p:cNvSpPr/>
              <p:nvPr/>
            </p:nvSpPr>
            <p:spPr>
              <a:xfrm>
                <a:off x="5600700" y="1409700"/>
                <a:ext cx="1276350" cy="266700"/>
              </a:xfrm>
              <a:prstGeom prst="roundRect">
                <a:avLst>
                  <a:gd name="adj" fmla="val 50000"/>
                </a:avLst>
              </a:prstGeom>
              <a:solidFill>
                <a:srgbClr val="3DDDFC"/>
              </a:solidFill>
              <a:ln>
                <a:noFill/>
              </a:ln>
            </p:spPr>
          </p:sp>
          <p:sp>
            <p:nvSpPr>
              <p:cNvPr id="38" name="TextBox 38"/>
              <p:cNvSpPr txBox="1"/>
              <p:nvPr/>
            </p:nvSpPr>
            <p:spPr>
              <a:xfrm>
                <a:off x="5581650" y="1442085"/>
                <a:ext cx="1314450" cy="228600"/>
              </a:xfrm>
              <a:prstGeom prst="rect">
                <a:avLst/>
              </a:prstGeom>
              <a:noFill/>
              <a:ln>
                <a:noFill/>
              </a:ln>
            </p:spPr>
            <p:txBody>
              <a:bodyPr wrap="none" lIns="0" tIns="51435" rIns="0" bIns="0" anchor="t" anchorCtr="0">
                <a:noAutofit/>
              </a:bodyPr>
              <a:lstStyle/>
              <a:p>
                <a:pPr algn="ctr"/>
                <a:r>
                  <a:rPr lang="en-US" sz="900" b="1" spc="150" dirty="0">
                    <a:solidFill>
                      <a:srgbClr val="0A0E27"/>
                    </a:solidFill>
                    <a:latin typeface="Microsoft YaHei"/>
                    <a:ea typeface="Microsoft YaHei"/>
                    <a:cs typeface="Microsoft YaHei"/>
                  </a:rPr>
                  <a:t>MOST COMMON</a:t>
                </a:r>
              </a:p>
            </p:txBody>
          </p:sp>
          <p:grpSp>
            <p:nvGrpSpPr>
              <p:cNvPr id="41" name="Group 41"/>
              <p:cNvGrpSpPr/>
              <p:nvPr/>
            </p:nvGrpSpPr>
            <p:grpSpPr>
              <a:xfrm>
                <a:off x="4862512" y="1995488"/>
                <a:ext cx="371475" cy="385762"/>
                <a:chOff x="4862512" y="1995488"/>
                <a:chExt cx="371475" cy="385762"/>
              </a:xfrm>
            </p:grpSpPr>
            <p:sp>
              <p:nvSpPr>
                <p:cNvPr id="39" name="Freeform 39"/>
                <p:cNvSpPr/>
                <p:nvPr/>
              </p:nvSpPr>
              <p:spPr>
                <a:xfrm>
                  <a:off x="4876800" y="2081212"/>
                  <a:ext cx="342900" cy="285750"/>
                </a:xfrm>
                <a:custGeom>
                  <a:avLst/>
                  <a:gdLst/>
                  <a:ahLst/>
                  <a:cxnLst/>
                  <a:rect l="l" t="t" r="r" b="b"/>
                  <a:pathLst>
                    <a:path w="342900" h="285750">
                      <a:moveTo>
                        <a:pt x="300038" y="0"/>
                      </a:moveTo>
                      <a:lnTo>
                        <a:pt x="42862" y="0"/>
                      </a:lnTo>
                      <a:cubicBezTo>
                        <a:pt x="19190" y="0"/>
                        <a:pt x="0" y="19190"/>
                        <a:pt x="0" y="42862"/>
                      </a:cubicBezTo>
                      <a:lnTo>
                        <a:pt x="0" y="242888"/>
                      </a:lnTo>
                      <a:cubicBezTo>
                        <a:pt x="0" y="266560"/>
                        <a:pt x="19190" y="285750"/>
                        <a:pt x="42862" y="285750"/>
                      </a:cubicBezTo>
                      <a:lnTo>
                        <a:pt x="300038" y="285750"/>
                      </a:lnTo>
                      <a:cubicBezTo>
                        <a:pt x="323710" y="285750"/>
                        <a:pt x="342900" y="266560"/>
                        <a:pt x="342900" y="242888"/>
                      </a:cubicBezTo>
                      <a:lnTo>
                        <a:pt x="342900" y="42862"/>
                      </a:lnTo>
                      <a:cubicBezTo>
                        <a:pt x="342900" y="19190"/>
                        <a:pt x="323710" y="0"/>
                        <a:pt x="300038" y="0"/>
                      </a:cubicBezTo>
                      <a:close/>
                      <a:moveTo>
                        <a:pt x="235744" y="228600"/>
                      </a:moveTo>
                      <a:lnTo>
                        <a:pt x="107156" y="228600"/>
                      </a:lnTo>
                      <a:cubicBezTo>
                        <a:pt x="87429" y="228600"/>
                        <a:pt x="71438" y="212608"/>
                        <a:pt x="71438" y="192881"/>
                      </a:cubicBezTo>
                      <a:cubicBezTo>
                        <a:pt x="71438" y="173154"/>
                        <a:pt x="87429" y="157162"/>
                        <a:pt x="107156" y="157162"/>
                      </a:cubicBezTo>
                      <a:lnTo>
                        <a:pt x="235744" y="157162"/>
                      </a:lnTo>
                      <a:cubicBezTo>
                        <a:pt x="255471" y="157162"/>
                        <a:pt x="271462" y="173154"/>
                        <a:pt x="271462" y="192881"/>
                      </a:cubicBezTo>
                      <a:cubicBezTo>
                        <a:pt x="271462" y="212608"/>
                        <a:pt x="255471" y="228600"/>
                        <a:pt x="235744" y="228600"/>
                      </a:cubicBezTo>
                      <a:close/>
                    </a:path>
                  </a:pathLst>
                </a:custGeom>
                <a:solidFill>
                  <a:srgbClr val="E8ECFF">
                    <a:alpha val="20000"/>
                  </a:srgbClr>
                </a:solidFill>
                <a:ln>
                  <a:noFill/>
                </a:ln>
              </p:spPr>
            </p:sp>
            <p:sp>
              <p:nvSpPr>
                <p:cNvPr id="40" name="Freeform 40"/>
                <p:cNvSpPr/>
                <p:nvPr/>
              </p:nvSpPr>
              <p:spPr>
                <a:xfrm>
                  <a:off x="4862512" y="1995488"/>
                  <a:ext cx="371475" cy="385762"/>
                </a:xfrm>
                <a:custGeom>
                  <a:avLst/>
                  <a:gdLst/>
                  <a:ahLst/>
                  <a:cxnLst/>
                  <a:rect l="l" t="t" r="r" b="b"/>
                  <a:pathLst>
                    <a:path w="371475" h="385762">
                      <a:moveTo>
                        <a:pt x="314325" y="71438"/>
                      </a:moveTo>
                      <a:lnTo>
                        <a:pt x="200025" y="71438"/>
                      </a:lnTo>
                      <a:lnTo>
                        <a:pt x="200025" y="14288"/>
                      </a:lnTo>
                      <a:cubicBezTo>
                        <a:pt x="200025" y="6397"/>
                        <a:pt x="193628" y="0"/>
                        <a:pt x="185738" y="0"/>
                      </a:cubicBezTo>
                      <a:cubicBezTo>
                        <a:pt x="177847" y="0"/>
                        <a:pt x="171450" y="6397"/>
                        <a:pt x="171450" y="14288"/>
                      </a:cubicBezTo>
                      <a:lnTo>
                        <a:pt x="171450" y="71438"/>
                      </a:lnTo>
                      <a:lnTo>
                        <a:pt x="57150" y="71438"/>
                      </a:lnTo>
                      <a:cubicBezTo>
                        <a:pt x="25587" y="71438"/>
                        <a:pt x="0" y="97024"/>
                        <a:pt x="0" y="128588"/>
                      </a:cubicBezTo>
                      <a:lnTo>
                        <a:pt x="0" y="328612"/>
                      </a:lnTo>
                      <a:cubicBezTo>
                        <a:pt x="0" y="360176"/>
                        <a:pt x="25587" y="385762"/>
                        <a:pt x="57150" y="385762"/>
                      </a:cubicBezTo>
                      <a:lnTo>
                        <a:pt x="314325" y="385762"/>
                      </a:lnTo>
                      <a:cubicBezTo>
                        <a:pt x="345888" y="385762"/>
                        <a:pt x="371475" y="360176"/>
                        <a:pt x="371475" y="328612"/>
                      </a:cubicBezTo>
                      <a:lnTo>
                        <a:pt x="371475" y="128588"/>
                      </a:lnTo>
                      <a:cubicBezTo>
                        <a:pt x="371475" y="97024"/>
                        <a:pt x="345888" y="71438"/>
                        <a:pt x="314325" y="71438"/>
                      </a:cubicBezTo>
                      <a:close/>
                      <a:moveTo>
                        <a:pt x="342900" y="328612"/>
                      </a:moveTo>
                      <a:cubicBezTo>
                        <a:pt x="342900" y="344394"/>
                        <a:pt x="330107" y="357188"/>
                        <a:pt x="314325" y="357188"/>
                      </a:cubicBezTo>
                      <a:lnTo>
                        <a:pt x="57150" y="357188"/>
                      </a:lnTo>
                      <a:cubicBezTo>
                        <a:pt x="41368" y="357188"/>
                        <a:pt x="28575" y="344394"/>
                        <a:pt x="28575" y="328612"/>
                      </a:cubicBezTo>
                      <a:lnTo>
                        <a:pt x="28575" y="128588"/>
                      </a:lnTo>
                      <a:cubicBezTo>
                        <a:pt x="28575" y="112806"/>
                        <a:pt x="41368" y="100012"/>
                        <a:pt x="57150" y="100012"/>
                      </a:cubicBezTo>
                      <a:lnTo>
                        <a:pt x="314325" y="100012"/>
                      </a:lnTo>
                      <a:cubicBezTo>
                        <a:pt x="330107" y="100012"/>
                        <a:pt x="342900" y="112806"/>
                        <a:pt x="342900" y="128588"/>
                      </a:cubicBezTo>
                      <a:close/>
                      <a:moveTo>
                        <a:pt x="85725" y="178594"/>
                      </a:moveTo>
                      <a:cubicBezTo>
                        <a:pt x="85725" y="166758"/>
                        <a:pt x="95320" y="157162"/>
                        <a:pt x="107156" y="157162"/>
                      </a:cubicBezTo>
                      <a:cubicBezTo>
                        <a:pt x="118992" y="157162"/>
                        <a:pt x="128588" y="166758"/>
                        <a:pt x="128588" y="178594"/>
                      </a:cubicBezTo>
                      <a:cubicBezTo>
                        <a:pt x="128588" y="190430"/>
                        <a:pt x="118992" y="200025"/>
                        <a:pt x="107156" y="200025"/>
                      </a:cubicBezTo>
                      <a:cubicBezTo>
                        <a:pt x="95320" y="200025"/>
                        <a:pt x="85725" y="190430"/>
                        <a:pt x="85725" y="178594"/>
                      </a:cubicBezTo>
                      <a:close/>
                      <a:moveTo>
                        <a:pt x="242888" y="178594"/>
                      </a:moveTo>
                      <a:cubicBezTo>
                        <a:pt x="242888" y="166758"/>
                        <a:pt x="252483" y="157162"/>
                        <a:pt x="264319" y="157162"/>
                      </a:cubicBezTo>
                      <a:cubicBezTo>
                        <a:pt x="276155" y="157162"/>
                        <a:pt x="285750" y="166758"/>
                        <a:pt x="285750" y="178594"/>
                      </a:cubicBezTo>
                      <a:cubicBezTo>
                        <a:pt x="285750" y="190430"/>
                        <a:pt x="276155" y="200025"/>
                        <a:pt x="264319" y="200025"/>
                      </a:cubicBezTo>
                      <a:cubicBezTo>
                        <a:pt x="252483" y="200025"/>
                        <a:pt x="242888" y="190430"/>
                        <a:pt x="242888" y="178594"/>
                      </a:cubicBezTo>
                      <a:close/>
                      <a:moveTo>
                        <a:pt x="250031" y="228600"/>
                      </a:moveTo>
                      <a:lnTo>
                        <a:pt x="121444" y="228600"/>
                      </a:lnTo>
                      <a:cubicBezTo>
                        <a:pt x="93826" y="228600"/>
                        <a:pt x="71438" y="250989"/>
                        <a:pt x="71438" y="278606"/>
                      </a:cubicBezTo>
                      <a:cubicBezTo>
                        <a:pt x="71438" y="306224"/>
                        <a:pt x="93826" y="328612"/>
                        <a:pt x="121444" y="328612"/>
                      </a:cubicBezTo>
                      <a:lnTo>
                        <a:pt x="250031" y="328612"/>
                      </a:lnTo>
                      <a:cubicBezTo>
                        <a:pt x="277649" y="328612"/>
                        <a:pt x="300038" y="306224"/>
                        <a:pt x="300038" y="278606"/>
                      </a:cubicBezTo>
                      <a:cubicBezTo>
                        <a:pt x="300038" y="250989"/>
                        <a:pt x="277649" y="228600"/>
                        <a:pt x="250031" y="228600"/>
                      </a:cubicBezTo>
                      <a:close/>
                      <a:moveTo>
                        <a:pt x="207169" y="257175"/>
                      </a:moveTo>
                      <a:lnTo>
                        <a:pt x="207169" y="300038"/>
                      </a:lnTo>
                      <a:lnTo>
                        <a:pt x="164306" y="300038"/>
                      </a:lnTo>
                      <a:lnTo>
                        <a:pt x="164306" y="257175"/>
                      </a:lnTo>
                      <a:close/>
                      <a:moveTo>
                        <a:pt x="100012" y="278606"/>
                      </a:moveTo>
                      <a:cubicBezTo>
                        <a:pt x="100012" y="266770"/>
                        <a:pt x="109608" y="257175"/>
                        <a:pt x="121444" y="257175"/>
                      </a:cubicBezTo>
                      <a:lnTo>
                        <a:pt x="135731" y="257175"/>
                      </a:lnTo>
                      <a:lnTo>
                        <a:pt x="135731" y="300038"/>
                      </a:lnTo>
                      <a:lnTo>
                        <a:pt x="121444" y="300038"/>
                      </a:lnTo>
                      <a:cubicBezTo>
                        <a:pt x="109608" y="300038"/>
                        <a:pt x="100012" y="290442"/>
                        <a:pt x="100012" y="278606"/>
                      </a:cubicBezTo>
                      <a:close/>
                      <a:moveTo>
                        <a:pt x="250031" y="300038"/>
                      </a:moveTo>
                      <a:lnTo>
                        <a:pt x="235744" y="300038"/>
                      </a:lnTo>
                      <a:lnTo>
                        <a:pt x="235744" y="257175"/>
                      </a:lnTo>
                      <a:lnTo>
                        <a:pt x="250031" y="257175"/>
                      </a:lnTo>
                      <a:cubicBezTo>
                        <a:pt x="261867" y="257175"/>
                        <a:pt x="271462" y="266770"/>
                        <a:pt x="271462" y="278606"/>
                      </a:cubicBezTo>
                      <a:cubicBezTo>
                        <a:pt x="271462" y="290442"/>
                        <a:pt x="261867" y="300038"/>
                        <a:pt x="250031" y="300038"/>
                      </a:cubicBezTo>
                      <a:close/>
                    </a:path>
                  </a:pathLst>
                </a:custGeom>
                <a:solidFill>
                  <a:srgbClr val="E8ECFF"/>
                </a:solidFill>
                <a:ln>
                  <a:noFill/>
                </a:ln>
              </p:spPr>
            </p:sp>
          </p:grpSp>
          <p:sp>
            <p:nvSpPr>
              <p:cNvPr id="42" name="TextBox 42"/>
              <p:cNvSpPr txBox="1"/>
              <p:nvPr/>
            </p:nvSpPr>
            <p:spPr>
              <a:xfrm>
                <a:off x="5750004" y="1991678"/>
                <a:ext cx="996791" cy="247650"/>
              </a:xfrm>
              <a:prstGeom prst="rect">
                <a:avLst/>
              </a:prstGeom>
              <a:noFill/>
              <a:ln>
                <a:noFill/>
              </a:ln>
            </p:spPr>
            <p:txBody>
              <a:bodyPr wrap="none" lIns="0" tIns="55721" rIns="0" bIns="0" anchor="t" anchorCtr="0">
                <a:noAutofit/>
              </a:bodyPr>
              <a:lstStyle/>
              <a:p>
                <a:pPr algn="ctr"/>
                <a:r>
                  <a:rPr lang="en-US" sz="980" b="1" spc="225" dirty="0">
                    <a:solidFill>
                      <a:srgbClr val="E8ECFF"/>
                    </a:solidFill>
                    <a:latin typeface="Microsoft YaHei"/>
                    <a:ea typeface="Microsoft YaHei"/>
                    <a:cs typeface="Microsoft YaHei"/>
                  </a:rPr>
                  <a:t>PATTERN B</a:t>
                </a:r>
              </a:p>
            </p:txBody>
          </p:sp>
          <p:sp>
            <p:nvSpPr>
              <p:cNvPr id="43" name="TextBox 43"/>
              <p:cNvSpPr txBox="1"/>
              <p:nvPr/>
            </p:nvSpPr>
            <p:spPr>
              <a:xfrm>
                <a:off x="5564981" y="2186940"/>
                <a:ext cx="1366838" cy="533400"/>
              </a:xfrm>
              <a:prstGeom prst="rect">
                <a:avLst/>
              </a:prstGeom>
              <a:noFill/>
              <a:ln>
                <a:noFill/>
              </a:ln>
            </p:spPr>
            <p:txBody>
              <a:bodyPr wrap="none" lIns="0" tIns="120015" rIns="0" bIns="0" anchor="t" anchorCtr="0">
                <a:noAutofit/>
              </a:bodyPr>
              <a:lstStyle/>
              <a:p>
                <a:pPr algn="ctr"/>
                <a:r>
                  <a:rPr lang="en-US" sz="2100" b="1" dirty="0">
                    <a:solidFill>
                      <a:srgbClr val="FFFFFF"/>
                    </a:solidFill>
                    <a:latin typeface="Microsoft YaHei"/>
                    <a:ea typeface="Microsoft YaHei"/>
                    <a:cs typeface="Microsoft YaHei"/>
                  </a:rPr>
                  <a:t>Agent</a:t>
                </a:r>
              </a:p>
            </p:txBody>
          </p:sp>
          <p:sp>
            <p:nvSpPr>
              <p:cNvPr id="44" name="TextBox 44"/>
              <p:cNvSpPr txBox="1"/>
              <p:nvPr/>
            </p:nvSpPr>
            <p:spPr>
              <a:xfrm>
                <a:off x="5485809" y="3033712"/>
                <a:ext cx="1525191" cy="285750"/>
              </a:xfrm>
              <a:prstGeom prst="rect">
                <a:avLst/>
              </a:prstGeom>
              <a:noFill/>
              <a:ln>
                <a:noFill/>
              </a:ln>
            </p:spPr>
            <p:txBody>
              <a:bodyPr wrap="none" lIns="0" tIns="64294" rIns="10" bIns="0" anchor="t" anchorCtr="0">
                <a:noAutofit/>
              </a:bodyPr>
              <a:lstStyle/>
              <a:p>
                <a:pPr algn="ctr"/>
                <a:r>
                  <a:rPr lang="en-US" sz="1120" b="1" spc="150" dirty="0">
                    <a:solidFill>
                      <a:srgbClr val="3DDDFC"/>
                    </a:solidFill>
                    <a:latin typeface="Microsoft YaHei"/>
                    <a:ea typeface="Microsoft YaHei"/>
                    <a:cs typeface="Microsoft YaHei"/>
                  </a:rPr>
                  <a:t>EXPLORATORY</a:t>
                </a:r>
              </a:p>
            </p:txBody>
          </p:sp>
          <p:sp>
            <p:nvSpPr>
              <p:cNvPr id="45" name="Line 45"/>
              <p:cNvSpPr/>
              <p:nvPr/>
            </p:nvSpPr>
            <p:spPr>
              <a:xfrm>
                <a:off x="4857750" y="3486150"/>
                <a:ext cx="2781300" cy="9525"/>
              </a:xfrm>
              <a:custGeom>
                <a:avLst/>
                <a:gdLst/>
                <a:ahLst/>
                <a:cxnLst/>
                <a:rect l="l" t="t" r="r" b="b"/>
                <a:pathLst>
                  <a:path w="2781300" h="9525">
                    <a:moveTo>
                      <a:pt x="0" y="0"/>
                    </a:moveTo>
                    <a:lnTo>
                      <a:pt x="2781300" y="0"/>
                    </a:lnTo>
                  </a:path>
                </a:pathLst>
              </a:custGeom>
              <a:noFill/>
              <a:ln w="9525">
                <a:solidFill>
                  <a:srgbClr val="FFFFFF">
                    <a:alpha val="18000"/>
                  </a:srgbClr>
                </a:solidFill>
              </a:ln>
            </p:spPr>
          </p:sp>
          <p:grpSp>
            <p:nvGrpSpPr>
              <p:cNvPr id="55" name="ag-feat"/>
              <p:cNvGrpSpPr/>
              <p:nvPr/>
            </p:nvGrpSpPr>
            <p:grpSpPr>
              <a:xfrm>
                <a:off x="4781550" y="3707130"/>
                <a:ext cx="2775347" cy="1827848"/>
                <a:chOff x="4781550" y="3707130"/>
                <a:chExt cx="2775347" cy="1827848"/>
              </a:xfrm>
            </p:grpSpPr>
            <p:sp>
              <p:nvSpPr>
                <p:cNvPr id="46" name="Ellipse 46"/>
                <p:cNvSpPr/>
                <p:nvPr/>
              </p:nvSpPr>
              <p:spPr>
                <a:xfrm>
                  <a:off x="4781550" y="3819525"/>
                  <a:ext cx="76200" cy="76200"/>
                </a:xfrm>
                <a:prstGeom prst="ellipse">
                  <a:avLst/>
                </a:prstGeom>
                <a:solidFill>
                  <a:srgbClr val="A26BFA"/>
                </a:solidFill>
                <a:ln>
                  <a:noFill/>
                </a:ln>
              </p:spPr>
            </p:sp>
            <p:sp>
              <p:nvSpPr>
                <p:cNvPr id="47" name="TextBox 47"/>
                <p:cNvSpPr txBox="1"/>
                <p:nvPr/>
              </p:nvSpPr>
              <p:spPr>
                <a:xfrm>
                  <a:off x="4972050" y="3707130"/>
                  <a:ext cx="1066800" cy="304800"/>
                </a:xfrm>
                <a:prstGeom prst="rect">
                  <a:avLst/>
                </a:prstGeom>
                <a:noFill/>
                <a:ln>
                  <a:noFill/>
                </a:ln>
              </p:spPr>
              <p:txBody>
                <a:bodyPr wrap="none" lIns="0" tIns="68580" rIns="0" bIns="0" anchor="t" anchorCtr="0">
                  <a:noAutofit/>
                </a:bodyPr>
                <a:lstStyle/>
                <a:p>
                  <a:pPr algn="l"/>
                  <a:r>
                    <a:rPr lang="zh-CN" sz="1200" b="1" dirty="0">
                      <a:solidFill>
                        <a:srgbClr val="E8ECFF"/>
                      </a:solidFill>
                      <a:latin typeface="Microsoft YaHei"/>
                      <a:ea typeface="Microsoft YaHei"/>
                      <a:cs typeface="Microsoft YaHei"/>
                    </a:rPr>
                    <a:t>路径动态</a:t>
                  </a:r>
                </a:p>
              </p:txBody>
            </p:sp>
            <p:sp>
              <p:nvSpPr>
                <p:cNvPr id="48" name="TextBox 48"/>
                <p:cNvSpPr txBox="1"/>
                <p:nvPr/>
              </p:nvSpPr>
              <p:spPr>
                <a:xfrm>
                  <a:off x="4972050" y="3953828"/>
                  <a:ext cx="2166938"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运行时按情境自选下一步</a:t>
                  </a:r>
                </a:p>
              </p:txBody>
            </p:sp>
            <p:sp>
              <p:nvSpPr>
                <p:cNvPr id="49" name="Ellipse 49"/>
                <p:cNvSpPr/>
                <p:nvPr/>
              </p:nvSpPr>
              <p:spPr>
                <a:xfrm>
                  <a:off x="4781550" y="4486275"/>
                  <a:ext cx="76200" cy="76200"/>
                </a:xfrm>
                <a:prstGeom prst="ellipse">
                  <a:avLst/>
                </a:prstGeom>
                <a:solidFill>
                  <a:srgbClr val="A26BFA"/>
                </a:solidFill>
                <a:ln>
                  <a:noFill/>
                </a:ln>
              </p:spPr>
            </p:sp>
            <p:sp>
              <p:nvSpPr>
                <p:cNvPr id="50" name="TextBox 50"/>
                <p:cNvSpPr txBox="1"/>
                <p:nvPr/>
              </p:nvSpPr>
              <p:spPr>
                <a:xfrm>
                  <a:off x="4972050" y="4373880"/>
                  <a:ext cx="1101090" cy="304800"/>
                </a:xfrm>
                <a:prstGeom prst="rect">
                  <a:avLst/>
                </a:prstGeom>
                <a:noFill/>
                <a:ln>
                  <a:noFill/>
                </a:ln>
              </p:spPr>
              <p:txBody>
                <a:bodyPr wrap="none" lIns="0" tIns="68580" rIns="0" bIns="0" anchor="t" anchorCtr="0">
                  <a:noAutofit/>
                </a:bodyPr>
                <a:lstStyle/>
                <a:p>
                  <a:pPr algn="l"/>
                  <a:r>
                    <a:rPr lang="zh-CN" sz="1200" b="1" dirty="0">
                      <a:solidFill>
                        <a:srgbClr val="E8ECFF"/>
                      </a:solidFill>
                      <a:latin typeface="Microsoft YaHei"/>
                      <a:ea typeface="Microsoft YaHei"/>
                      <a:cs typeface="Microsoft YaHei"/>
                    </a:rPr>
                    <a:t>LLM 决策</a:t>
                  </a:r>
                </a:p>
              </p:txBody>
            </p:sp>
            <p:sp>
              <p:nvSpPr>
                <p:cNvPr id="51" name="TextBox 51"/>
                <p:cNvSpPr txBox="1"/>
                <p:nvPr/>
              </p:nvSpPr>
              <p:spPr>
                <a:xfrm>
                  <a:off x="4972050" y="4620578"/>
                  <a:ext cx="2584847"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用模型判断 → 工具/继续/终止</a:t>
                  </a:r>
                </a:p>
              </p:txBody>
            </p:sp>
            <p:sp>
              <p:nvSpPr>
                <p:cNvPr id="52" name="Ellipse 52"/>
                <p:cNvSpPr/>
                <p:nvPr/>
              </p:nvSpPr>
              <p:spPr>
                <a:xfrm>
                  <a:off x="4781550" y="5153025"/>
                  <a:ext cx="76200" cy="76200"/>
                </a:xfrm>
                <a:prstGeom prst="ellipse">
                  <a:avLst/>
                </a:prstGeom>
                <a:solidFill>
                  <a:srgbClr val="A26BFA"/>
                </a:solidFill>
                <a:ln>
                  <a:noFill/>
                </a:ln>
              </p:spPr>
            </p:sp>
            <p:sp>
              <p:nvSpPr>
                <p:cNvPr id="53" name="TextBox 53"/>
                <p:cNvSpPr txBox="1"/>
                <p:nvPr/>
              </p:nvSpPr>
              <p:spPr>
                <a:xfrm>
                  <a:off x="4972050" y="5040630"/>
                  <a:ext cx="1066800" cy="304800"/>
                </a:xfrm>
                <a:prstGeom prst="rect">
                  <a:avLst/>
                </a:prstGeom>
                <a:noFill/>
                <a:ln>
                  <a:noFill/>
                </a:ln>
              </p:spPr>
              <p:txBody>
                <a:bodyPr wrap="none" lIns="0" tIns="68580" rIns="0" bIns="0" anchor="t" anchorCtr="0">
                  <a:noAutofit/>
                </a:bodyPr>
                <a:lstStyle/>
                <a:p>
                  <a:pPr algn="l"/>
                  <a:r>
                    <a:rPr lang="zh-CN" sz="1200" b="1" dirty="0">
                      <a:solidFill>
                        <a:srgbClr val="E8ECFF"/>
                      </a:solidFill>
                      <a:latin typeface="Microsoft YaHei"/>
                      <a:ea typeface="Microsoft YaHei"/>
                      <a:cs typeface="Microsoft YaHei"/>
                    </a:rPr>
                    <a:t>工具调用</a:t>
                  </a:r>
                </a:p>
              </p:txBody>
            </p:sp>
            <p:sp>
              <p:nvSpPr>
                <p:cNvPr id="54" name="TextBox 54"/>
                <p:cNvSpPr txBox="1"/>
                <p:nvPr/>
              </p:nvSpPr>
              <p:spPr>
                <a:xfrm>
                  <a:off x="4972050" y="5287328"/>
                  <a:ext cx="1981200"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检索 · 计算 · 业务 API</a:t>
                  </a:r>
                </a:p>
              </p:txBody>
            </p:sp>
          </p:grpSp>
          <p:sp>
            <p:nvSpPr>
              <p:cNvPr id="56" name="Rectangle 56"/>
              <p:cNvSpPr/>
              <p:nvPr/>
            </p:nvSpPr>
            <p:spPr>
              <a:xfrm>
                <a:off x="4857750" y="5810250"/>
                <a:ext cx="2781300" cy="438150"/>
              </a:xfrm>
              <a:prstGeom prst="roundRect">
                <a:avLst>
                  <a:gd name="adj" fmla="val 21739"/>
                </a:avLst>
              </a:prstGeom>
              <a:solidFill>
                <a:srgbClr val="A26BFA">
                  <a:alpha val="25000"/>
                </a:srgbClr>
              </a:solidFill>
              <a:ln w="9525">
                <a:solidFill>
                  <a:srgbClr val="A26BFA">
                    <a:alpha val="70000"/>
                  </a:srgbClr>
                </a:solidFill>
              </a:ln>
            </p:spPr>
          </p:sp>
          <p:sp>
            <p:nvSpPr>
              <p:cNvPr id="57" name="TextBox 57"/>
              <p:cNvSpPr txBox="1"/>
              <p:nvPr/>
            </p:nvSpPr>
            <p:spPr>
              <a:xfrm>
                <a:off x="5381625" y="5922645"/>
                <a:ext cx="1733550" cy="266700"/>
              </a:xfrm>
              <a:prstGeom prst="rect">
                <a:avLst/>
              </a:prstGeom>
              <a:noFill/>
              <a:ln>
                <a:noFill/>
              </a:ln>
            </p:spPr>
            <p:txBody>
              <a:bodyPr wrap="none" lIns="0" tIns="60008" rIns="0" bIns="0" anchor="t" anchorCtr="0">
                <a:noAutofit/>
              </a:bodyPr>
              <a:lstStyle/>
              <a:p>
                <a:pPr algn="ctr"/>
                <a:r>
                  <a:rPr lang="zh-CN" sz="1050" b="1" dirty="0">
                    <a:solidFill>
                      <a:srgbClr val="E8ECFF"/>
                    </a:solidFill>
                    <a:latin typeface="Microsoft YaHei"/>
                    <a:ea typeface="Microsoft YaHei"/>
                    <a:cs typeface="Microsoft YaHei"/>
                  </a:rPr>
                  <a:t>适合半结构化探索</a:t>
                </a:r>
              </a:p>
            </p:txBody>
          </p:sp>
        </p:grpSp>
        <p:grpSp>
          <p:nvGrpSpPr>
            <p:cNvPr id="81" name="card-multi"/>
            <p:cNvGrpSpPr/>
            <p:nvPr/>
          </p:nvGrpSpPr>
          <p:grpSpPr>
            <a:xfrm>
              <a:off x="8191500" y="1714500"/>
              <a:ext cx="3524250" cy="4667250"/>
              <a:chOff x="8191500" y="1714500"/>
              <a:chExt cx="3524250" cy="4667250"/>
            </a:xfrm>
          </p:grpSpPr>
          <p:sp>
            <p:nvSpPr>
              <p:cNvPr id="59" name="Rectangle 59"/>
              <p:cNvSpPr/>
              <p:nvPr/>
            </p:nvSpPr>
            <p:spPr>
              <a:xfrm>
                <a:off x="8191500" y="1714500"/>
                <a:ext cx="3524250" cy="4667250"/>
              </a:xfrm>
              <a:prstGeom prst="roundRect">
                <a:avLst>
                  <a:gd name="adj" fmla="val 5405"/>
                </a:avLst>
              </a:prstGeom>
              <a:gradFill>
                <a:gsLst>
                  <a:gs pos="0">
                    <a:srgbClr val="1A2150">
                      <a:alpha val="78000"/>
                    </a:srgbClr>
                  </a:gs>
                  <a:gs pos="100000">
                    <a:srgbClr val="1A2150">
                      <a:alpha val="40000"/>
                    </a:srgbClr>
                  </a:gs>
                </a:gsLst>
                <a:lin ang="5400000" scaled="1"/>
              </a:gradFill>
              <a:ln w="9525">
                <a:solidFill>
                  <a:srgbClr val="FFFFFF">
                    <a:alpha val="16000"/>
                  </a:srgbClr>
                </a:solidFill>
              </a:ln>
            </p:spPr>
          </p:sp>
          <p:sp>
            <p:nvSpPr>
              <p:cNvPr id="60" name="Rectangle 60"/>
              <p:cNvSpPr/>
              <p:nvPr/>
            </p:nvSpPr>
            <p:spPr>
              <a:xfrm>
                <a:off x="8362950" y="1724025"/>
                <a:ext cx="3181350" cy="9525"/>
              </a:xfrm>
              <a:prstGeom prst="rect">
                <a:avLst/>
              </a:prstGeom>
              <a:gradFill>
                <a:gsLst>
                  <a:gs pos="0">
                    <a:srgbClr val="FFFFFF">
                      <a:alpha val="0"/>
                    </a:srgbClr>
                  </a:gs>
                  <a:gs pos="50000">
                    <a:srgbClr val="FFFFFF">
                      <a:alpha val="40000"/>
                    </a:srgbClr>
                  </a:gs>
                  <a:gs pos="100000">
                    <a:srgbClr val="FFFFFF">
                      <a:alpha val="0"/>
                    </a:srgbClr>
                  </a:gs>
                </a:gsLst>
                <a:lin ang="0" scaled="1"/>
              </a:gradFill>
              <a:ln>
                <a:noFill/>
              </a:ln>
            </p:spPr>
          </p:sp>
          <p:sp>
            <p:nvSpPr>
              <p:cNvPr id="61" name="Freeform 61"/>
              <p:cNvSpPr/>
              <p:nvPr/>
            </p:nvSpPr>
            <p:spPr>
              <a:xfrm>
                <a:off x="8191500" y="1714500"/>
                <a:ext cx="3524250" cy="1143000"/>
              </a:xfrm>
              <a:custGeom>
                <a:avLst/>
                <a:gdLst/>
                <a:ahLst/>
                <a:cxnLst/>
                <a:rect l="l" t="t" r="r" b="b"/>
                <a:pathLst>
                  <a:path w="3524250" h="1143000">
                    <a:moveTo>
                      <a:pt x="190500" y="0"/>
                    </a:moveTo>
                    <a:lnTo>
                      <a:pt x="3333750" y="0"/>
                    </a:lnTo>
                    <a:cubicBezTo>
                      <a:pt x="3438960" y="0"/>
                      <a:pt x="3524250" y="85290"/>
                      <a:pt x="3524250" y="190500"/>
                    </a:cubicBezTo>
                    <a:lnTo>
                      <a:pt x="3524250" y="1143000"/>
                    </a:lnTo>
                    <a:lnTo>
                      <a:pt x="0" y="1143000"/>
                    </a:lnTo>
                    <a:lnTo>
                      <a:pt x="0" y="190500"/>
                    </a:lnTo>
                    <a:cubicBezTo>
                      <a:pt x="0" y="85290"/>
                      <a:pt x="85290" y="0"/>
                      <a:pt x="190500" y="0"/>
                    </a:cubicBezTo>
                    <a:close/>
                  </a:path>
                </a:pathLst>
              </a:custGeom>
              <a:gradFill>
                <a:gsLst>
                  <a:gs pos="0">
                    <a:srgbClr val="3DDDFC">
                      <a:alpha val="78000"/>
                    </a:srgbClr>
                  </a:gs>
                  <a:gs pos="100000">
                    <a:srgbClr val="3DDDFC">
                      <a:alpha val="30000"/>
                    </a:srgbClr>
                  </a:gs>
                </a:gsLst>
                <a:lin ang="2700000" scaled="1"/>
              </a:gradFill>
              <a:ln>
                <a:noFill/>
              </a:ln>
            </p:spPr>
          </p:sp>
          <p:grpSp>
            <p:nvGrpSpPr>
              <p:cNvPr id="64" name="Group 64"/>
              <p:cNvGrpSpPr/>
              <p:nvPr/>
            </p:nvGrpSpPr>
            <p:grpSpPr>
              <a:xfrm>
                <a:off x="8544738" y="2050840"/>
                <a:ext cx="359123" cy="264227"/>
                <a:chOff x="8544738" y="2050840"/>
                <a:chExt cx="359123" cy="264227"/>
              </a:xfrm>
            </p:grpSpPr>
            <p:sp>
              <p:nvSpPr>
                <p:cNvPr id="62" name="Freeform 62"/>
                <p:cNvSpPr/>
                <p:nvPr/>
              </p:nvSpPr>
              <p:spPr>
                <a:xfrm>
                  <a:off x="8582025" y="2064544"/>
                  <a:ext cx="285750" cy="190500"/>
                </a:xfrm>
                <a:custGeom>
                  <a:avLst/>
                  <a:gdLst/>
                  <a:ahLst/>
                  <a:cxnLst/>
                  <a:rect l="l" t="t" r="r" b="b"/>
                  <a:pathLst>
                    <a:path w="285750" h="190500">
                      <a:moveTo>
                        <a:pt x="202406" y="130969"/>
                      </a:moveTo>
                      <a:cubicBezTo>
                        <a:pt x="202406" y="163847"/>
                        <a:pt x="175753" y="190500"/>
                        <a:pt x="142875" y="190500"/>
                      </a:cubicBezTo>
                      <a:cubicBezTo>
                        <a:pt x="109997" y="190500"/>
                        <a:pt x="83344" y="163847"/>
                        <a:pt x="83344" y="130969"/>
                      </a:cubicBezTo>
                      <a:cubicBezTo>
                        <a:pt x="83344" y="98091"/>
                        <a:pt x="109997" y="71438"/>
                        <a:pt x="142875" y="71438"/>
                      </a:cubicBezTo>
                      <a:cubicBezTo>
                        <a:pt x="175753" y="71438"/>
                        <a:pt x="202406" y="98091"/>
                        <a:pt x="202406" y="130969"/>
                      </a:cubicBezTo>
                      <a:close/>
                      <a:moveTo>
                        <a:pt x="47625" y="0"/>
                      </a:moveTo>
                      <a:cubicBezTo>
                        <a:pt x="21322" y="0"/>
                        <a:pt x="0" y="21322"/>
                        <a:pt x="0" y="47625"/>
                      </a:cubicBezTo>
                      <a:cubicBezTo>
                        <a:pt x="0" y="73928"/>
                        <a:pt x="21322" y="95250"/>
                        <a:pt x="47625" y="95250"/>
                      </a:cubicBezTo>
                      <a:cubicBezTo>
                        <a:pt x="73928" y="95250"/>
                        <a:pt x="95250" y="73928"/>
                        <a:pt x="95250" y="47625"/>
                      </a:cubicBezTo>
                      <a:cubicBezTo>
                        <a:pt x="95250" y="21322"/>
                        <a:pt x="73928" y="0"/>
                        <a:pt x="47625" y="0"/>
                      </a:cubicBezTo>
                      <a:close/>
                      <a:moveTo>
                        <a:pt x="238125" y="0"/>
                      </a:moveTo>
                      <a:cubicBezTo>
                        <a:pt x="211822" y="0"/>
                        <a:pt x="190500" y="21322"/>
                        <a:pt x="190500" y="47625"/>
                      </a:cubicBezTo>
                      <a:cubicBezTo>
                        <a:pt x="190500" y="73928"/>
                        <a:pt x="211822" y="95250"/>
                        <a:pt x="238125" y="95250"/>
                      </a:cubicBezTo>
                      <a:cubicBezTo>
                        <a:pt x="264428" y="95250"/>
                        <a:pt x="285750" y="73928"/>
                        <a:pt x="285750" y="47625"/>
                      </a:cubicBezTo>
                      <a:cubicBezTo>
                        <a:pt x="285750" y="21322"/>
                        <a:pt x="264428" y="0"/>
                        <a:pt x="238125" y="0"/>
                      </a:cubicBezTo>
                      <a:close/>
                    </a:path>
                  </a:pathLst>
                </a:custGeom>
                <a:solidFill>
                  <a:srgbClr val="E8ECFF">
                    <a:alpha val="20000"/>
                  </a:srgbClr>
                </a:solidFill>
                <a:ln>
                  <a:noFill/>
                </a:ln>
              </p:spPr>
            </p:sp>
            <p:sp>
              <p:nvSpPr>
                <p:cNvPr id="63" name="Freeform 63"/>
                <p:cNvSpPr/>
                <p:nvPr/>
              </p:nvSpPr>
              <p:spPr>
                <a:xfrm>
                  <a:off x="8544738" y="2050840"/>
                  <a:ext cx="359123" cy="264227"/>
                </a:xfrm>
                <a:custGeom>
                  <a:avLst/>
                  <a:gdLst/>
                  <a:ahLst/>
                  <a:cxnLst/>
                  <a:rect l="l" t="t" r="r" b="b"/>
                  <a:pathLst>
                    <a:path w="359123" h="264227">
                      <a:moveTo>
                        <a:pt x="353993" y="154197"/>
                      </a:moveTo>
                      <a:cubicBezTo>
                        <a:pt x="348733" y="158143"/>
                        <a:pt x="341270" y="157076"/>
                        <a:pt x="337324" y="151816"/>
                      </a:cubicBezTo>
                      <a:cubicBezTo>
                        <a:pt x="322771" y="132254"/>
                        <a:pt x="299793" y="120765"/>
                        <a:pt x="275412" y="120860"/>
                      </a:cubicBezTo>
                      <a:cubicBezTo>
                        <a:pt x="268836" y="120860"/>
                        <a:pt x="263506" y="115529"/>
                        <a:pt x="263506" y="108953"/>
                      </a:cubicBezTo>
                      <a:cubicBezTo>
                        <a:pt x="263506" y="102378"/>
                        <a:pt x="268836" y="97047"/>
                        <a:pt x="275412" y="97047"/>
                      </a:cubicBezTo>
                      <a:cubicBezTo>
                        <a:pt x="293974" y="97046"/>
                        <a:pt x="309441" y="82827"/>
                        <a:pt x="311001" y="64331"/>
                      </a:cubicBezTo>
                      <a:cubicBezTo>
                        <a:pt x="312562" y="45835"/>
                        <a:pt x="299695" y="29227"/>
                        <a:pt x="281396" y="26115"/>
                      </a:cubicBezTo>
                      <a:cubicBezTo>
                        <a:pt x="263097" y="23004"/>
                        <a:pt x="245465" y="34427"/>
                        <a:pt x="240824" y="52399"/>
                      </a:cubicBezTo>
                      <a:cubicBezTo>
                        <a:pt x="239180" y="58769"/>
                        <a:pt x="232684" y="62600"/>
                        <a:pt x="226314" y="60956"/>
                      </a:cubicBezTo>
                      <a:cubicBezTo>
                        <a:pt x="219943" y="59312"/>
                        <a:pt x="216112" y="52816"/>
                        <a:pt x="217756" y="46446"/>
                      </a:cubicBezTo>
                      <a:cubicBezTo>
                        <a:pt x="224115" y="21842"/>
                        <a:pt x="245390" y="3987"/>
                        <a:pt x="270724" y="1993"/>
                      </a:cubicBezTo>
                      <a:cubicBezTo>
                        <a:pt x="296057" y="0"/>
                        <a:pt x="319863" y="14308"/>
                        <a:pt x="329992" y="37614"/>
                      </a:cubicBezTo>
                      <a:cubicBezTo>
                        <a:pt x="340120" y="60920"/>
                        <a:pt x="334338" y="88087"/>
                        <a:pt x="315596" y="105248"/>
                      </a:cubicBezTo>
                      <a:cubicBezTo>
                        <a:pt x="331785" y="112257"/>
                        <a:pt x="345859" y="123381"/>
                        <a:pt x="356419" y="137514"/>
                      </a:cubicBezTo>
                      <a:cubicBezTo>
                        <a:pt x="358314" y="140046"/>
                        <a:pt x="359123" y="143229"/>
                        <a:pt x="358668" y="146359"/>
                      </a:cubicBezTo>
                      <a:cubicBezTo>
                        <a:pt x="358212" y="149489"/>
                        <a:pt x="356531" y="152309"/>
                        <a:pt x="353993" y="154197"/>
                      </a:cubicBezTo>
                      <a:close/>
                      <a:moveTo>
                        <a:pt x="273805" y="245875"/>
                      </a:moveTo>
                      <a:cubicBezTo>
                        <a:pt x="276068" y="249565"/>
                        <a:pt x="276150" y="254192"/>
                        <a:pt x="274019" y="257960"/>
                      </a:cubicBezTo>
                      <a:cubicBezTo>
                        <a:pt x="271889" y="261728"/>
                        <a:pt x="267881" y="264043"/>
                        <a:pt x="263553" y="264006"/>
                      </a:cubicBezTo>
                      <a:cubicBezTo>
                        <a:pt x="259225" y="263969"/>
                        <a:pt x="255257" y="261585"/>
                        <a:pt x="253192" y="257782"/>
                      </a:cubicBezTo>
                      <a:cubicBezTo>
                        <a:pt x="237930" y="231949"/>
                        <a:pt x="210158" y="216101"/>
                        <a:pt x="180155" y="216101"/>
                      </a:cubicBezTo>
                      <a:cubicBezTo>
                        <a:pt x="150151" y="216101"/>
                        <a:pt x="122379" y="231949"/>
                        <a:pt x="107117" y="257782"/>
                      </a:cubicBezTo>
                      <a:cubicBezTo>
                        <a:pt x="105090" y="261657"/>
                        <a:pt x="101101" y="264109"/>
                        <a:pt x="96728" y="264168"/>
                      </a:cubicBezTo>
                      <a:cubicBezTo>
                        <a:pt x="92355" y="264227"/>
                        <a:pt x="88302" y="261884"/>
                        <a:pt x="86171" y="258065"/>
                      </a:cubicBezTo>
                      <a:cubicBezTo>
                        <a:pt x="84039" y="254246"/>
                        <a:pt x="84173" y="249566"/>
                        <a:pt x="86519" y="245875"/>
                      </a:cubicBezTo>
                      <a:cubicBezTo>
                        <a:pt x="98062" y="226042"/>
                        <a:pt x="115663" y="210434"/>
                        <a:pt x="136734" y="201346"/>
                      </a:cubicBezTo>
                      <a:cubicBezTo>
                        <a:pt x="112423" y="182733"/>
                        <a:pt x="102677" y="150696"/>
                        <a:pt x="112503" y="121698"/>
                      </a:cubicBezTo>
                      <a:cubicBezTo>
                        <a:pt x="122330" y="92699"/>
                        <a:pt x="149544" y="73187"/>
                        <a:pt x="180162" y="73187"/>
                      </a:cubicBezTo>
                      <a:cubicBezTo>
                        <a:pt x="210780" y="73187"/>
                        <a:pt x="237994" y="92699"/>
                        <a:pt x="247821" y="121698"/>
                      </a:cubicBezTo>
                      <a:cubicBezTo>
                        <a:pt x="257647" y="150696"/>
                        <a:pt x="247901" y="182733"/>
                        <a:pt x="223590" y="201346"/>
                      </a:cubicBezTo>
                      <a:cubicBezTo>
                        <a:pt x="244661" y="210434"/>
                        <a:pt x="262262" y="226042"/>
                        <a:pt x="273805" y="245875"/>
                      </a:cubicBezTo>
                      <a:close/>
                      <a:moveTo>
                        <a:pt x="180162" y="192297"/>
                      </a:moveTo>
                      <a:cubicBezTo>
                        <a:pt x="206465" y="192297"/>
                        <a:pt x="227787" y="170975"/>
                        <a:pt x="227787" y="144672"/>
                      </a:cubicBezTo>
                      <a:cubicBezTo>
                        <a:pt x="227787" y="118370"/>
                        <a:pt x="206465" y="97047"/>
                        <a:pt x="180162" y="97047"/>
                      </a:cubicBezTo>
                      <a:cubicBezTo>
                        <a:pt x="153859" y="97047"/>
                        <a:pt x="132537" y="118370"/>
                        <a:pt x="132537" y="144672"/>
                      </a:cubicBezTo>
                      <a:cubicBezTo>
                        <a:pt x="132537" y="170975"/>
                        <a:pt x="153859" y="192297"/>
                        <a:pt x="180162" y="192297"/>
                      </a:cubicBezTo>
                      <a:close/>
                      <a:moveTo>
                        <a:pt x="96818" y="108953"/>
                      </a:moveTo>
                      <a:cubicBezTo>
                        <a:pt x="96818" y="102378"/>
                        <a:pt x="91488" y="97047"/>
                        <a:pt x="84912" y="97047"/>
                      </a:cubicBezTo>
                      <a:cubicBezTo>
                        <a:pt x="66350" y="97046"/>
                        <a:pt x="50883" y="82827"/>
                        <a:pt x="49323" y="64331"/>
                      </a:cubicBezTo>
                      <a:cubicBezTo>
                        <a:pt x="47762" y="45835"/>
                        <a:pt x="60629" y="29227"/>
                        <a:pt x="78928" y="26115"/>
                      </a:cubicBezTo>
                      <a:cubicBezTo>
                        <a:pt x="97227" y="23004"/>
                        <a:pt x="114859" y="34427"/>
                        <a:pt x="119500" y="52399"/>
                      </a:cubicBezTo>
                      <a:cubicBezTo>
                        <a:pt x="121144" y="58769"/>
                        <a:pt x="127640" y="62600"/>
                        <a:pt x="134010" y="60956"/>
                      </a:cubicBezTo>
                      <a:cubicBezTo>
                        <a:pt x="140381" y="59312"/>
                        <a:pt x="144212" y="52816"/>
                        <a:pt x="142568" y="46446"/>
                      </a:cubicBezTo>
                      <a:cubicBezTo>
                        <a:pt x="136209" y="21842"/>
                        <a:pt x="114934" y="3987"/>
                        <a:pt x="89600" y="1993"/>
                      </a:cubicBezTo>
                      <a:cubicBezTo>
                        <a:pt x="64267" y="0"/>
                        <a:pt x="40461" y="14308"/>
                        <a:pt x="30332" y="37614"/>
                      </a:cubicBezTo>
                      <a:cubicBezTo>
                        <a:pt x="20204" y="60920"/>
                        <a:pt x="25986" y="88087"/>
                        <a:pt x="44728" y="105248"/>
                      </a:cubicBezTo>
                      <a:cubicBezTo>
                        <a:pt x="28555" y="112264"/>
                        <a:pt x="14497" y="123387"/>
                        <a:pt x="3949" y="137514"/>
                      </a:cubicBezTo>
                      <a:cubicBezTo>
                        <a:pt x="0" y="142774"/>
                        <a:pt x="1063" y="150240"/>
                        <a:pt x="6323" y="154190"/>
                      </a:cubicBezTo>
                      <a:cubicBezTo>
                        <a:pt x="11584" y="158139"/>
                        <a:pt x="19050" y="157076"/>
                        <a:pt x="22999" y="151816"/>
                      </a:cubicBezTo>
                      <a:cubicBezTo>
                        <a:pt x="37553" y="132254"/>
                        <a:pt x="60530" y="120765"/>
                        <a:pt x="84912" y="120860"/>
                      </a:cubicBezTo>
                      <a:cubicBezTo>
                        <a:pt x="91488" y="120860"/>
                        <a:pt x="96818" y="115529"/>
                        <a:pt x="96818" y="108953"/>
                      </a:cubicBezTo>
                      <a:close/>
                    </a:path>
                  </a:pathLst>
                </a:custGeom>
                <a:solidFill>
                  <a:srgbClr val="E8ECFF"/>
                </a:solidFill>
                <a:ln>
                  <a:noFill/>
                </a:ln>
              </p:spPr>
            </p:sp>
          </p:grpSp>
          <p:sp>
            <p:nvSpPr>
              <p:cNvPr id="65" name="TextBox 65"/>
              <p:cNvSpPr txBox="1"/>
              <p:nvPr/>
            </p:nvSpPr>
            <p:spPr>
              <a:xfrm>
                <a:off x="9464754" y="1991678"/>
                <a:ext cx="996791" cy="247650"/>
              </a:xfrm>
              <a:prstGeom prst="rect">
                <a:avLst/>
              </a:prstGeom>
              <a:noFill/>
              <a:ln>
                <a:noFill/>
              </a:ln>
            </p:spPr>
            <p:txBody>
              <a:bodyPr wrap="none" lIns="0" tIns="55721" rIns="0" bIns="0" anchor="t" anchorCtr="0">
                <a:noAutofit/>
              </a:bodyPr>
              <a:lstStyle/>
              <a:p>
                <a:pPr algn="ctr"/>
                <a:r>
                  <a:rPr lang="en-US" sz="980" b="1" spc="225" dirty="0">
                    <a:solidFill>
                      <a:srgbClr val="E8ECFF"/>
                    </a:solidFill>
                    <a:latin typeface="Microsoft YaHei"/>
                    <a:ea typeface="Microsoft YaHei"/>
                    <a:cs typeface="Microsoft YaHei"/>
                  </a:rPr>
                  <a:t>PATTERN C</a:t>
                </a:r>
              </a:p>
            </p:txBody>
          </p:sp>
          <p:sp>
            <p:nvSpPr>
              <p:cNvPr id="66" name="TextBox 66"/>
              <p:cNvSpPr txBox="1"/>
              <p:nvPr/>
            </p:nvSpPr>
            <p:spPr>
              <a:xfrm>
                <a:off x="8679656" y="2186940"/>
                <a:ext cx="2566988" cy="533400"/>
              </a:xfrm>
              <a:prstGeom prst="rect">
                <a:avLst/>
              </a:prstGeom>
              <a:noFill/>
              <a:ln>
                <a:noFill/>
              </a:ln>
            </p:spPr>
            <p:txBody>
              <a:bodyPr wrap="none" lIns="0" tIns="120015" rIns="0" bIns="0" anchor="t" anchorCtr="0">
                <a:noAutofit/>
              </a:bodyPr>
              <a:lstStyle/>
              <a:p>
                <a:pPr algn="ctr"/>
                <a:r>
                  <a:rPr lang="en-US" sz="2100" b="1" dirty="0">
                    <a:solidFill>
                      <a:srgbClr val="FFFFFF"/>
                    </a:solidFill>
                    <a:latin typeface="Microsoft YaHei"/>
                    <a:ea typeface="Microsoft YaHei"/>
                    <a:cs typeface="Microsoft YaHei"/>
                  </a:rPr>
                  <a:t>Multi-Agent</a:t>
                </a:r>
              </a:p>
            </p:txBody>
          </p:sp>
          <p:sp>
            <p:nvSpPr>
              <p:cNvPr id="67" name="TextBox 67"/>
              <p:cNvSpPr txBox="1"/>
              <p:nvPr/>
            </p:nvSpPr>
            <p:spPr>
              <a:xfrm>
                <a:off x="9109472" y="2938462"/>
                <a:ext cx="1707356" cy="285750"/>
              </a:xfrm>
              <a:prstGeom prst="rect">
                <a:avLst/>
              </a:prstGeom>
              <a:noFill/>
              <a:ln>
                <a:noFill/>
              </a:ln>
            </p:spPr>
            <p:txBody>
              <a:bodyPr wrap="none" lIns="0" tIns="64294" rIns="0" bIns="0" anchor="t" anchorCtr="0">
                <a:noAutofit/>
              </a:bodyPr>
              <a:lstStyle/>
              <a:p>
                <a:pPr algn="ctr"/>
                <a:r>
                  <a:rPr lang="en-US" sz="1120" b="1" spc="150" dirty="0">
                    <a:solidFill>
                      <a:srgbClr val="3DDDFC"/>
                    </a:solidFill>
                    <a:latin typeface="Microsoft YaHei"/>
                    <a:ea typeface="Microsoft YaHei"/>
                    <a:cs typeface="Microsoft YaHei"/>
                  </a:rPr>
                  <a:t>COLLABORATIVE</a:t>
                </a:r>
              </a:p>
            </p:txBody>
          </p:sp>
          <p:sp>
            <p:nvSpPr>
              <p:cNvPr id="68" name="Line 68"/>
              <p:cNvSpPr/>
              <p:nvPr/>
            </p:nvSpPr>
            <p:spPr>
              <a:xfrm>
                <a:off x="8572500" y="3390900"/>
                <a:ext cx="2781300" cy="9525"/>
              </a:xfrm>
              <a:custGeom>
                <a:avLst/>
                <a:gdLst/>
                <a:ahLst/>
                <a:cxnLst/>
                <a:rect l="l" t="t" r="r" b="b"/>
                <a:pathLst>
                  <a:path w="2781300" h="9525">
                    <a:moveTo>
                      <a:pt x="0" y="0"/>
                    </a:moveTo>
                    <a:lnTo>
                      <a:pt x="2781300" y="0"/>
                    </a:lnTo>
                  </a:path>
                </a:pathLst>
              </a:custGeom>
              <a:noFill/>
              <a:ln w="9525">
                <a:solidFill>
                  <a:srgbClr val="FFFFFF">
                    <a:alpha val="14000"/>
                  </a:srgbClr>
                </a:solidFill>
              </a:ln>
            </p:spPr>
          </p:sp>
          <p:grpSp>
            <p:nvGrpSpPr>
              <p:cNvPr id="78" name="ma-feat"/>
              <p:cNvGrpSpPr/>
              <p:nvPr/>
            </p:nvGrpSpPr>
            <p:grpSpPr>
              <a:xfrm>
                <a:off x="8496300" y="3611880"/>
                <a:ext cx="2580323" cy="1827848"/>
                <a:chOff x="8496300" y="3611880"/>
                <a:chExt cx="2580323" cy="1827848"/>
              </a:xfrm>
            </p:grpSpPr>
            <p:sp>
              <p:nvSpPr>
                <p:cNvPr id="69" name="Ellipse 69"/>
                <p:cNvSpPr/>
                <p:nvPr/>
              </p:nvSpPr>
              <p:spPr>
                <a:xfrm>
                  <a:off x="8496300" y="3724275"/>
                  <a:ext cx="76200" cy="76200"/>
                </a:xfrm>
                <a:prstGeom prst="ellipse">
                  <a:avLst/>
                </a:prstGeom>
                <a:solidFill>
                  <a:srgbClr val="3DDDFC"/>
                </a:solidFill>
                <a:ln>
                  <a:noFill/>
                </a:ln>
              </p:spPr>
            </p:sp>
            <p:sp>
              <p:nvSpPr>
                <p:cNvPr id="70" name="TextBox 70"/>
                <p:cNvSpPr txBox="1"/>
                <p:nvPr/>
              </p:nvSpPr>
              <p:spPr>
                <a:xfrm>
                  <a:off x="8686800" y="3611880"/>
                  <a:ext cx="1295400" cy="304800"/>
                </a:xfrm>
                <a:prstGeom prst="rect">
                  <a:avLst/>
                </a:prstGeom>
                <a:noFill/>
                <a:ln>
                  <a:noFill/>
                </a:ln>
              </p:spPr>
              <p:txBody>
                <a:bodyPr wrap="none" lIns="0" tIns="68580" rIns="0" bIns="0" anchor="t" anchorCtr="0">
                  <a:noAutofit/>
                </a:bodyPr>
                <a:lstStyle/>
                <a:p>
                  <a:pPr algn="l"/>
                  <a:r>
                    <a:rPr lang="zh-CN" sz="1200" b="1" dirty="0">
                      <a:solidFill>
                        <a:srgbClr val="E8ECFF"/>
                      </a:solidFill>
                      <a:latin typeface="Microsoft YaHei"/>
                      <a:ea typeface="Microsoft YaHei"/>
                      <a:cs typeface="Microsoft YaHei"/>
                    </a:rPr>
                    <a:t>多角色协作</a:t>
                  </a:r>
                </a:p>
              </p:txBody>
            </p:sp>
            <p:sp>
              <p:nvSpPr>
                <p:cNvPr id="71" name="TextBox 71"/>
                <p:cNvSpPr txBox="1"/>
                <p:nvPr/>
              </p:nvSpPr>
              <p:spPr>
                <a:xfrm>
                  <a:off x="8686800" y="3858578"/>
                  <a:ext cx="2389823" cy="247650"/>
                </a:xfrm>
                <a:prstGeom prst="rect">
                  <a:avLst/>
                </a:prstGeom>
                <a:noFill/>
                <a:ln>
                  <a:noFill/>
                </a:ln>
              </p:spPr>
              <p:txBody>
                <a:bodyPr wrap="none" lIns="0" tIns="55721" rIns="0" bIns="0" anchor="t" anchorCtr="0">
                  <a:noAutofit/>
                </a:bodyPr>
                <a:lstStyle/>
                <a:p>
                  <a:pPr algn="l"/>
                  <a:r>
                    <a:rPr lang="en-US" sz="980" dirty="0">
                      <a:solidFill>
                        <a:srgbClr val="A8B0D0"/>
                      </a:solidFill>
                      <a:latin typeface="Microsoft YaHei"/>
                      <a:ea typeface="Microsoft YaHei"/>
                      <a:cs typeface="Microsoft YaHei"/>
                    </a:rPr>
                    <a:t>Planner · Critic · Worker</a:t>
                  </a:r>
                </a:p>
              </p:txBody>
            </p:sp>
            <p:sp>
              <p:nvSpPr>
                <p:cNvPr id="72" name="Ellipse 72"/>
                <p:cNvSpPr/>
                <p:nvPr/>
              </p:nvSpPr>
              <p:spPr>
                <a:xfrm>
                  <a:off x="8496300" y="4391025"/>
                  <a:ext cx="76200" cy="76200"/>
                </a:xfrm>
                <a:prstGeom prst="ellipse">
                  <a:avLst/>
                </a:prstGeom>
                <a:solidFill>
                  <a:srgbClr val="3DDDFC"/>
                </a:solidFill>
                <a:ln>
                  <a:noFill/>
                </a:ln>
              </p:spPr>
            </p:sp>
            <p:sp>
              <p:nvSpPr>
                <p:cNvPr id="73" name="TextBox 73"/>
                <p:cNvSpPr txBox="1"/>
                <p:nvPr/>
              </p:nvSpPr>
              <p:spPr>
                <a:xfrm>
                  <a:off x="8686800" y="4278630"/>
                  <a:ext cx="1066800" cy="304800"/>
                </a:xfrm>
                <a:prstGeom prst="rect">
                  <a:avLst/>
                </a:prstGeom>
                <a:noFill/>
                <a:ln>
                  <a:noFill/>
                </a:ln>
              </p:spPr>
              <p:txBody>
                <a:bodyPr wrap="none" lIns="0" tIns="68580" rIns="0" bIns="0" anchor="t" anchorCtr="0">
                  <a:noAutofit/>
                </a:bodyPr>
                <a:lstStyle/>
                <a:p>
                  <a:pPr algn="l"/>
                  <a:r>
                    <a:rPr lang="zh-CN" sz="1200" b="1" dirty="0">
                      <a:solidFill>
                        <a:srgbClr val="E8ECFF"/>
                      </a:solidFill>
                      <a:latin typeface="Microsoft YaHei"/>
                      <a:ea typeface="Microsoft YaHei"/>
                      <a:cs typeface="Microsoft YaHei"/>
                    </a:rPr>
                    <a:t>任务分发</a:t>
                  </a:r>
                </a:p>
              </p:txBody>
            </p:sp>
            <p:sp>
              <p:nvSpPr>
                <p:cNvPr id="74" name="TextBox 74"/>
                <p:cNvSpPr txBox="1"/>
                <p:nvPr/>
              </p:nvSpPr>
              <p:spPr>
                <a:xfrm>
                  <a:off x="8686800" y="4525328"/>
                  <a:ext cx="2036921"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并发 / 串联 / 投票仲裁</a:t>
                  </a:r>
                </a:p>
              </p:txBody>
            </p:sp>
            <p:sp>
              <p:nvSpPr>
                <p:cNvPr id="75" name="Ellipse 75"/>
                <p:cNvSpPr/>
                <p:nvPr/>
              </p:nvSpPr>
              <p:spPr>
                <a:xfrm>
                  <a:off x="8496300" y="5057775"/>
                  <a:ext cx="76200" cy="76200"/>
                </a:xfrm>
                <a:prstGeom prst="ellipse">
                  <a:avLst/>
                </a:prstGeom>
                <a:solidFill>
                  <a:srgbClr val="3DDDFC"/>
                </a:solidFill>
                <a:ln>
                  <a:noFill/>
                </a:ln>
              </p:spPr>
            </p:sp>
            <p:sp>
              <p:nvSpPr>
                <p:cNvPr id="76" name="TextBox 76"/>
                <p:cNvSpPr txBox="1"/>
                <p:nvPr/>
              </p:nvSpPr>
              <p:spPr>
                <a:xfrm>
                  <a:off x="8686800" y="4945380"/>
                  <a:ext cx="1295400" cy="304800"/>
                </a:xfrm>
                <a:prstGeom prst="rect">
                  <a:avLst/>
                </a:prstGeom>
                <a:noFill/>
                <a:ln>
                  <a:noFill/>
                </a:ln>
              </p:spPr>
              <p:txBody>
                <a:bodyPr wrap="none" lIns="0" tIns="68580" rIns="0" bIns="0" anchor="t" anchorCtr="0">
                  <a:noAutofit/>
                </a:bodyPr>
                <a:lstStyle/>
                <a:p>
                  <a:pPr algn="l"/>
                  <a:r>
                    <a:rPr lang="zh-CN" sz="1200" b="1" dirty="0">
                      <a:solidFill>
                        <a:srgbClr val="E8ECFF"/>
                      </a:solidFill>
                      <a:latin typeface="Microsoft YaHei"/>
                      <a:ea typeface="Microsoft YaHei"/>
                      <a:cs typeface="Microsoft YaHei"/>
                    </a:rPr>
                    <a:t>上下文共享</a:t>
                  </a:r>
                </a:p>
              </p:txBody>
            </p:sp>
            <p:sp>
              <p:nvSpPr>
                <p:cNvPr id="77" name="TextBox 77"/>
                <p:cNvSpPr txBox="1"/>
                <p:nvPr/>
              </p:nvSpPr>
              <p:spPr>
                <a:xfrm>
                  <a:off x="8686800" y="5192078"/>
                  <a:ext cx="1823323"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共享黑板 / 消息总线</a:t>
                  </a:r>
                </a:p>
              </p:txBody>
            </p:sp>
          </p:grpSp>
          <p:sp>
            <p:nvSpPr>
              <p:cNvPr id="79" name="Rectangle 79"/>
              <p:cNvSpPr/>
              <p:nvPr/>
            </p:nvSpPr>
            <p:spPr>
              <a:xfrm>
                <a:off x="8572500" y="5715000"/>
                <a:ext cx="2781300" cy="438150"/>
              </a:xfrm>
              <a:prstGeom prst="roundRect">
                <a:avLst>
                  <a:gd name="adj" fmla="val 21739"/>
                </a:avLst>
              </a:prstGeom>
              <a:solidFill>
                <a:srgbClr val="3DDDFC">
                  <a:alpha val="18000"/>
                </a:srgbClr>
              </a:solidFill>
              <a:ln w="9525">
                <a:solidFill>
                  <a:srgbClr val="3DDDFC">
                    <a:alpha val="55000"/>
                  </a:srgbClr>
                </a:solidFill>
              </a:ln>
            </p:spPr>
          </p:sp>
          <p:sp>
            <p:nvSpPr>
              <p:cNvPr id="80" name="TextBox 80"/>
              <p:cNvSpPr txBox="1"/>
              <p:nvPr/>
            </p:nvSpPr>
            <p:spPr>
              <a:xfrm>
                <a:off x="9096375" y="5827395"/>
                <a:ext cx="1733550" cy="266700"/>
              </a:xfrm>
              <a:prstGeom prst="rect">
                <a:avLst/>
              </a:prstGeom>
              <a:noFill/>
              <a:ln>
                <a:noFill/>
              </a:ln>
            </p:spPr>
            <p:txBody>
              <a:bodyPr wrap="none" lIns="0" tIns="60008" rIns="0" bIns="0" anchor="t" anchorCtr="0">
                <a:noAutofit/>
              </a:bodyPr>
              <a:lstStyle/>
              <a:p>
                <a:pPr algn="ctr"/>
                <a:r>
                  <a:rPr lang="zh-CN" sz="1050" b="1" dirty="0">
                    <a:solidFill>
                      <a:srgbClr val="3DDDFC"/>
                    </a:solidFill>
                    <a:latin typeface="Microsoft YaHei"/>
                    <a:ea typeface="Microsoft YaHei"/>
                    <a:cs typeface="Microsoft YaHei"/>
                  </a:rPr>
                  <a:t>适合复杂长程任务</a:t>
                </a:r>
              </a:p>
            </p:txBody>
          </p:sp>
        </p:grpSp>
        <p:grpSp>
          <p:nvGrpSpPr>
            <p:cNvPr id="84" name="footer"/>
            <p:cNvGrpSpPr/>
            <p:nvPr/>
          </p:nvGrpSpPr>
          <p:grpSpPr>
            <a:xfrm>
              <a:off x="571500" y="6506528"/>
              <a:ext cx="11048953" cy="247650"/>
              <a:chOff x="571500" y="6506528"/>
              <a:chExt cx="11048953" cy="247650"/>
            </a:xfrm>
          </p:grpSpPr>
          <p:sp>
            <p:nvSpPr>
              <p:cNvPr id="82" name="TextBox 82"/>
              <p:cNvSpPr txBox="1"/>
              <p:nvPr/>
            </p:nvSpPr>
            <p:spPr>
              <a:xfrm>
                <a:off x="571500" y="6506528"/>
                <a:ext cx="2380536" cy="247650"/>
              </a:xfrm>
              <a:prstGeom prst="rect">
                <a:avLst/>
              </a:prstGeom>
              <a:noFill/>
              <a:ln>
                <a:noFill/>
              </a:ln>
            </p:spPr>
            <p:txBody>
              <a:bodyPr wrap="none" lIns="0" tIns="55721" rIns="0" bIns="0" anchor="t" anchorCtr="0">
                <a:noAutofit/>
              </a:bodyPr>
              <a:lstStyle/>
              <a:p>
                <a:pPr algn="l"/>
                <a:r>
                  <a:rPr lang="zh-CN" sz="980" b="1" dirty="0">
                    <a:solidFill>
                      <a:srgbClr val="6B7299"/>
                    </a:solidFill>
                    <a:latin typeface="Microsoft YaHei"/>
                    <a:ea typeface="Microsoft YaHei"/>
                    <a:cs typeface="Microsoft YaHei"/>
                  </a:rPr>
                  <a:t>三种模式 · 路径确定性递减</a:t>
                </a:r>
              </a:p>
            </p:txBody>
          </p:sp>
          <p:sp>
            <p:nvSpPr>
              <p:cNvPr id="83" name="TextBox 83"/>
              <p:cNvSpPr txBox="1"/>
              <p:nvPr/>
            </p:nvSpPr>
            <p:spPr>
              <a:xfrm>
                <a:off x="10874407" y="650652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05 / 12</a:t>
                </a:r>
              </a:p>
            </p:txBody>
          </p:sp>
        </p:grpSp>
      </p:gr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1">
  <p:cSld>
    <p:spTree>
      <p:nvGrpSpPr>
        <p:cNvPr id="1" name=""/>
        <p:cNvGrpSpPr/>
        <p:nvPr/>
      </p:nvGrpSpPr>
      <p:grpSpPr>
        <a:xfrm>
          <a:off x="0" y="0"/>
          <a:ext cx="0" cy="0"/>
          <a:chOff x="0" y="0"/>
          <a:chExt cx="0" cy="0"/>
        </a:xfrm>
      </p:grpSpPr>
      <p:grpSp>
        <p:nvGrpSpPr>
          <p:cNvPr id="110" name="authored-scene"/>
          <p:cNvGrpSpPr/>
          <p:nvPr/>
        </p:nvGrpSpPr>
        <p:grpSpPr>
          <a:xfrm>
            <a:off x="0" y="0"/>
            <a:ext cx="12192000" cy="6858000"/>
            <a:chOff x="0" y="0"/>
            <a:chExt cx="12192000" cy="6858000"/>
          </a:xfrm>
        </p:grpSpPr>
        <p:grpSp>
          <p:nvGrpSpPr>
            <p:cNvPr id="5"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A0E27">
                      <a:alpha val="62000"/>
                    </a:srgbClr>
                  </a:gs>
                  <a:gs pos="100000">
                    <a:srgbClr val="0A0E27">
                      <a:alpha val="78000"/>
                    </a:srgbClr>
                  </a:gs>
                </a:gsLst>
                <a:lin ang="5400000" scaled="1"/>
              </a:gradFill>
              <a:ln>
                <a:noFill/>
              </a:ln>
            </p:spPr>
          </p:sp>
        </p:grpSp>
        <p:grpSp>
          <p:nvGrpSpPr>
            <p:cNvPr id="9" name="header"/>
            <p:cNvGrpSpPr/>
            <p:nvPr/>
          </p:nvGrpSpPr>
          <p:grpSpPr>
            <a:xfrm>
              <a:off x="571500" y="302895"/>
              <a:ext cx="6926580" cy="819150"/>
              <a:chOff x="571500" y="302895"/>
              <a:chExt cx="6926580" cy="819150"/>
            </a:xfrm>
          </p:grpSpPr>
          <p:sp>
            <p:nvSpPr>
              <p:cNvPr id="6" name="Rectangle 6"/>
              <p:cNvSpPr/>
              <p:nvPr/>
            </p:nvSpPr>
            <p:spPr>
              <a:xfrm>
                <a:off x="571500" y="476250"/>
                <a:ext cx="57150" cy="304800"/>
              </a:xfrm>
              <a:prstGeom prst="roundRect">
                <a:avLst>
                  <a:gd name="adj" fmla="val 50000"/>
                </a:avLst>
              </a:prstGeom>
              <a:gradFill>
                <a:gsLst>
                  <a:gs pos="0">
                    <a:srgbClr val="5B8DEF"/>
                  </a:gs>
                  <a:gs pos="50000">
                    <a:srgbClr val="A26BFA"/>
                  </a:gs>
                  <a:gs pos="100000">
                    <a:srgbClr val="3DDDFC"/>
                  </a:gs>
                </a:gsLst>
                <a:lin ang="0" scaled="1"/>
              </a:gradFill>
              <a:ln>
                <a:noFill/>
              </a:ln>
            </p:spPr>
          </p:sp>
          <p:sp>
            <p:nvSpPr>
              <p:cNvPr id="7" name="TextBox 7"/>
              <p:cNvSpPr txBox="1"/>
              <p:nvPr/>
            </p:nvSpPr>
            <p:spPr>
              <a:xfrm>
                <a:off x="762000" y="302895"/>
                <a:ext cx="6736080" cy="647700"/>
              </a:xfrm>
              <a:prstGeom prst="rect">
                <a:avLst/>
              </a:prstGeom>
              <a:noFill/>
              <a:ln>
                <a:noFill/>
              </a:ln>
            </p:spPr>
            <p:txBody>
              <a:bodyPr wrap="none" lIns="0" tIns="145732" rIns="0" bIns="0" anchor="t" anchorCtr="0">
                <a:noAutofit/>
              </a:bodyPr>
              <a:lstStyle/>
              <a:p>
                <a:pPr algn="l"/>
                <a:r>
                  <a:rPr lang="zh-CN" sz="2550" b="1" dirty="0">
                    <a:solidFill>
                      <a:srgbClr val="E8ECFF"/>
                    </a:solidFill>
                    <a:latin typeface="Microsoft YaHei"/>
                    <a:ea typeface="Microsoft YaHei"/>
                    <a:cs typeface="Microsoft YaHei"/>
                  </a:rPr>
                  <a:t>让工具调用从"能跑"到"稳跑"</a:t>
                </a:r>
              </a:p>
            </p:txBody>
          </p:sp>
          <p:sp>
            <p:nvSpPr>
              <p:cNvPr id="8" name="TextBox 8"/>
              <p:cNvSpPr txBox="1"/>
              <p:nvPr/>
            </p:nvSpPr>
            <p:spPr>
              <a:xfrm>
                <a:off x="762000" y="855345"/>
                <a:ext cx="4413885" cy="266700"/>
              </a:xfrm>
              <a:prstGeom prst="rect">
                <a:avLst/>
              </a:prstGeom>
              <a:noFill/>
              <a:ln>
                <a:noFill/>
              </a:ln>
            </p:spPr>
            <p:txBody>
              <a:bodyPr wrap="none" lIns="0" tIns="60007" rIns="0" bIns="0" anchor="t" anchorCtr="0">
                <a:noAutofit/>
              </a:bodyPr>
              <a:lstStyle/>
              <a:p>
                <a:pPr algn="l"/>
                <a:r>
                  <a:rPr lang="en-US" sz="1050" b="1" spc="225" dirty="0">
                    <a:solidFill>
                      <a:srgbClr val="A8B0D0"/>
                    </a:solidFill>
                    <a:latin typeface="Microsoft YaHei"/>
                    <a:ea typeface="Microsoft YaHei"/>
                    <a:cs typeface="Microsoft YaHei"/>
                  </a:rPr>
                  <a:t>TOOL ORCHESTRATION · A SIX-STEP DISCIPLINE</a:t>
                </a:r>
              </a:p>
            </p:txBody>
          </p:sp>
        </p:grpSp>
        <p:sp>
          <p:nvSpPr>
            <p:cNvPr id="10" name="Line 10"/>
            <p:cNvSpPr/>
            <p:nvPr/>
          </p:nvSpPr>
          <p:spPr>
            <a:xfrm>
              <a:off x="571500" y="1905000"/>
              <a:ext cx="11049000" cy="9525"/>
            </a:xfrm>
            <a:custGeom>
              <a:avLst/>
              <a:gdLst/>
              <a:ahLst/>
              <a:cxnLst/>
              <a:rect l="l" t="t" r="r" b="b"/>
              <a:pathLst>
                <a:path w="11049000" h="9525">
                  <a:moveTo>
                    <a:pt x="0" y="0"/>
                  </a:moveTo>
                  <a:lnTo>
                    <a:pt x="11049000" y="0"/>
                  </a:lnTo>
                </a:path>
              </a:pathLst>
            </a:custGeom>
            <a:noFill/>
            <a:ln w="19050">
              <a:solidFill>
                <a:srgbClr val="A26BFA">
                  <a:alpha val="70000"/>
                </a:srgbClr>
              </a:solidFill>
              <a:custDash>
                <a:ds d="300000" sp="300000"/>
              </a:custDash>
            </a:ln>
          </p:spPr>
        </p:sp>
        <p:grpSp>
          <p:nvGrpSpPr>
            <p:cNvPr id="26" name="step-1"/>
            <p:cNvGrpSpPr/>
            <p:nvPr/>
          </p:nvGrpSpPr>
          <p:grpSpPr>
            <a:xfrm>
              <a:off x="571500" y="1695450"/>
              <a:ext cx="1619250" cy="4019550"/>
              <a:chOff x="571500" y="1695450"/>
              <a:chExt cx="1619250" cy="4019550"/>
            </a:xfrm>
          </p:grpSpPr>
          <p:sp>
            <p:nvSpPr>
              <p:cNvPr id="11" name="Ellipse 11"/>
              <p:cNvSpPr/>
              <p:nvPr/>
            </p:nvSpPr>
            <p:spPr>
              <a:xfrm>
                <a:off x="1171575" y="1695450"/>
                <a:ext cx="419100" cy="419100"/>
              </a:xfrm>
              <a:prstGeom prst="ellipse">
                <a:avLst/>
              </a:prstGeom>
              <a:solidFill>
                <a:srgbClr val="0A0E27"/>
              </a:solidFill>
              <a:ln w="19050">
                <a:solidFill>
                  <a:srgbClr val="5B8DEF"/>
                </a:solidFill>
              </a:ln>
            </p:spPr>
          </p:sp>
          <p:sp>
            <p:nvSpPr>
              <p:cNvPr id="12" name="TextBox 12"/>
              <p:cNvSpPr txBox="1"/>
              <p:nvPr/>
            </p:nvSpPr>
            <p:spPr>
              <a:xfrm>
                <a:off x="1204436" y="1798320"/>
                <a:ext cx="353378" cy="266700"/>
              </a:xfrm>
              <a:prstGeom prst="rect">
                <a:avLst/>
              </a:prstGeom>
              <a:noFill/>
              <a:ln>
                <a:noFill/>
              </a:ln>
            </p:spPr>
            <p:txBody>
              <a:bodyPr wrap="none" lIns="0" tIns="60007" rIns="0" bIns="0" anchor="t" anchorCtr="0">
                <a:noAutofit/>
              </a:bodyPr>
              <a:lstStyle/>
              <a:p>
                <a:pPr algn="ctr"/>
                <a:r>
                  <a:rPr lang="en-US" sz="1050" b="1" dirty="0">
                    <a:solidFill>
                      <a:srgbClr val="5B8DEF"/>
                    </a:solidFill>
                    <a:latin typeface="Microsoft YaHei"/>
                    <a:ea typeface="Microsoft YaHei"/>
                    <a:cs typeface="Microsoft YaHei"/>
                  </a:rPr>
                  <a:t>01</a:t>
                </a:r>
              </a:p>
            </p:txBody>
          </p:sp>
          <p:sp>
            <p:nvSpPr>
              <p:cNvPr id="13" name="Rectangle 13"/>
              <p:cNvSpPr/>
              <p:nvPr/>
            </p:nvSpPr>
            <p:spPr>
              <a:xfrm>
                <a:off x="571500" y="2324100"/>
                <a:ext cx="1619250" cy="3390900"/>
              </a:xfrm>
              <a:prstGeom prst="roundRect">
                <a:avLst>
                  <a:gd name="adj" fmla="val 9412"/>
                </a:avLst>
              </a:prstGeom>
              <a:gradFill>
                <a:gsLst>
                  <a:gs pos="0">
                    <a:srgbClr val="1A2150">
                      <a:alpha val="78000"/>
                    </a:srgbClr>
                  </a:gs>
                  <a:gs pos="100000">
                    <a:srgbClr val="1A2150">
                      <a:alpha val="40000"/>
                    </a:srgbClr>
                  </a:gs>
                </a:gsLst>
                <a:lin ang="5400000" scaled="1"/>
              </a:gradFill>
              <a:ln w="9525">
                <a:solidFill>
                  <a:srgbClr val="FFFFFF">
                    <a:alpha val="14000"/>
                  </a:srgbClr>
                </a:solidFill>
              </a:ln>
            </p:spPr>
          </p:sp>
          <p:sp>
            <p:nvSpPr>
              <p:cNvPr id="14" name="Rectangle 14"/>
              <p:cNvSpPr/>
              <p:nvPr/>
            </p:nvSpPr>
            <p:spPr>
              <a:xfrm>
                <a:off x="742950" y="2333625"/>
                <a:ext cx="127635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grpSp>
            <p:nvGrpSpPr>
              <p:cNvPr id="17" name="Group 17"/>
              <p:cNvGrpSpPr/>
              <p:nvPr/>
            </p:nvGrpSpPr>
            <p:grpSpPr>
              <a:xfrm>
                <a:off x="1212800" y="2593868"/>
                <a:ext cx="324276" cy="324333"/>
                <a:chOff x="1212800" y="2593868"/>
                <a:chExt cx="324276" cy="324333"/>
              </a:xfrm>
            </p:grpSpPr>
            <p:sp>
              <p:nvSpPr>
                <p:cNvPr id="15" name="Freeform 15"/>
                <p:cNvSpPr/>
                <p:nvPr/>
              </p:nvSpPr>
              <p:spPr>
                <a:xfrm>
                  <a:off x="1238250" y="2619375"/>
                  <a:ext cx="238125" cy="238125"/>
                </a:xfrm>
                <a:custGeom>
                  <a:avLst/>
                  <a:gdLst/>
                  <a:ahLst/>
                  <a:cxnLst/>
                  <a:rect l="l" t="t" r="r" b="b"/>
                  <a:pathLst>
                    <a:path w="238125" h="238125">
                      <a:moveTo>
                        <a:pt x="238125" y="119062"/>
                      </a:moveTo>
                      <a:cubicBezTo>
                        <a:pt x="238125" y="184819"/>
                        <a:pt x="184819" y="238125"/>
                        <a:pt x="119062" y="238125"/>
                      </a:cubicBezTo>
                      <a:cubicBezTo>
                        <a:pt x="53306" y="238125"/>
                        <a:pt x="0" y="184819"/>
                        <a:pt x="0" y="119062"/>
                      </a:cubicBezTo>
                      <a:cubicBezTo>
                        <a:pt x="0" y="53306"/>
                        <a:pt x="53306" y="0"/>
                        <a:pt x="119062" y="0"/>
                      </a:cubicBezTo>
                      <a:cubicBezTo>
                        <a:pt x="184819" y="0"/>
                        <a:pt x="238125" y="53306"/>
                        <a:pt x="238125" y="119062"/>
                      </a:cubicBezTo>
                      <a:close/>
                    </a:path>
                  </a:pathLst>
                </a:custGeom>
                <a:solidFill>
                  <a:srgbClr val="5B8DEF">
                    <a:alpha val="20000"/>
                  </a:srgbClr>
                </a:solidFill>
                <a:ln>
                  <a:noFill/>
                </a:ln>
              </p:spPr>
            </p:sp>
            <p:sp>
              <p:nvSpPr>
                <p:cNvPr id="16" name="Freeform 16"/>
                <p:cNvSpPr/>
                <p:nvPr/>
              </p:nvSpPr>
              <p:spPr>
                <a:xfrm>
                  <a:off x="1212800" y="2593868"/>
                  <a:ext cx="324276" cy="324333"/>
                </a:xfrm>
                <a:custGeom>
                  <a:avLst/>
                  <a:gdLst/>
                  <a:ahLst/>
                  <a:cxnLst/>
                  <a:rect l="l" t="t" r="r" b="b"/>
                  <a:pathLst>
                    <a:path w="324276" h="324333">
                      <a:moveTo>
                        <a:pt x="319624" y="302833"/>
                      </a:moveTo>
                      <a:lnTo>
                        <a:pt x="245120" y="228330"/>
                      </a:lnTo>
                      <a:cubicBezTo>
                        <a:pt x="290068" y="174423"/>
                        <a:pt x="284664" y="94697"/>
                        <a:pt x="232853" y="47348"/>
                      </a:cubicBezTo>
                      <a:cubicBezTo>
                        <a:pt x="181042" y="0"/>
                        <a:pt x="101153" y="1779"/>
                        <a:pt x="51501" y="51387"/>
                      </a:cubicBezTo>
                      <a:cubicBezTo>
                        <a:pt x="1850" y="100995"/>
                        <a:pt x="0" y="180882"/>
                        <a:pt x="47303" y="232735"/>
                      </a:cubicBezTo>
                      <a:cubicBezTo>
                        <a:pt x="94605" y="284587"/>
                        <a:pt x="174326" y="290062"/>
                        <a:pt x="228273" y="245162"/>
                      </a:cubicBezTo>
                      <a:lnTo>
                        <a:pt x="302776" y="319680"/>
                      </a:lnTo>
                      <a:cubicBezTo>
                        <a:pt x="307429" y="324333"/>
                        <a:pt x="314971" y="324333"/>
                        <a:pt x="319624" y="319680"/>
                      </a:cubicBezTo>
                      <a:cubicBezTo>
                        <a:pt x="324276" y="315028"/>
                        <a:pt x="324276" y="307485"/>
                        <a:pt x="319624" y="302833"/>
                      </a:cubicBezTo>
                      <a:close/>
                      <a:moveTo>
                        <a:pt x="37356" y="144569"/>
                      </a:moveTo>
                      <a:cubicBezTo>
                        <a:pt x="37356" y="85388"/>
                        <a:pt x="85332" y="37413"/>
                        <a:pt x="144512" y="37413"/>
                      </a:cubicBezTo>
                      <a:cubicBezTo>
                        <a:pt x="203693" y="37413"/>
                        <a:pt x="251669" y="85388"/>
                        <a:pt x="251669" y="144569"/>
                      </a:cubicBezTo>
                      <a:cubicBezTo>
                        <a:pt x="251669" y="203750"/>
                        <a:pt x="203693" y="251725"/>
                        <a:pt x="144512" y="251725"/>
                      </a:cubicBezTo>
                      <a:cubicBezTo>
                        <a:pt x="85359" y="251660"/>
                        <a:pt x="37422" y="203723"/>
                        <a:pt x="37356" y="144569"/>
                      </a:cubicBezTo>
                      <a:close/>
                    </a:path>
                  </a:pathLst>
                </a:custGeom>
                <a:solidFill>
                  <a:srgbClr val="5B8DEF"/>
                </a:solidFill>
                <a:ln>
                  <a:noFill/>
                </a:ln>
              </p:spPr>
            </p:sp>
          </p:grpSp>
          <p:sp>
            <p:nvSpPr>
              <p:cNvPr id="18" name="TextBox 18"/>
              <p:cNvSpPr txBox="1"/>
              <p:nvPr/>
            </p:nvSpPr>
            <p:spPr>
              <a:xfrm>
                <a:off x="781050" y="3072765"/>
                <a:ext cx="1200150" cy="342900"/>
              </a:xfrm>
              <a:prstGeom prst="rect">
                <a:avLst/>
              </a:prstGeom>
              <a:noFill/>
              <a:ln>
                <a:noFill/>
              </a:ln>
            </p:spPr>
            <p:txBody>
              <a:bodyPr wrap="none" lIns="0" tIns="77152" rIns="0" bIns="0" anchor="t" anchorCtr="0">
                <a:noAutofit/>
              </a:bodyPr>
              <a:lstStyle/>
              <a:p>
                <a:pPr algn="ctr"/>
                <a:r>
                  <a:rPr lang="zh-CN" sz="1350" b="1" dirty="0">
                    <a:solidFill>
                      <a:srgbClr val="E8ECFF"/>
                    </a:solidFill>
                    <a:latin typeface="Microsoft YaHei"/>
                    <a:ea typeface="Microsoft YaHei"/>
                    <a:cs typeface="Microsoft YaHei"/>
                  </a:rPr>
                  <a:t>解析任务</a:t>
                </a:r>
              </a:p>
            </p:txBody>
          </p:sp>
          <p:sp>
            <p:nvSpPr>
              <p:cNvPr id="19" name="Line 19"/>
              <p:cNvSpPr/>
              <p:nvPr/>
            </p:nvSpPr>
            <p:spPr>
              <a:xfrm>
                <a:off x="876300" y="3505200"/>
                <a:ext cx="1009650" cy="9525"/>
              </a:xfrm>
              <a:custGeom>
                <a:avLst/>
                <a:gdLst/>
                <a:ahLst/>
                <a:cxnLst/>
                <a:rect l="l" t="t" r="r" b="b"/>
                <a:pathLst>
                  <a:path w="1009650" h="9525">
                    <a:moveTo>
                      <a:pt x="0" y="0"/>
                    </a:moveTo>
                    <a:lnTo>
                      <a:pt x="1009650" y="0"/>
                    </a:lnTo>
                  </a:path>
                </a:pathLst>
              </a:custGeom>
              <a:noFill/>
              <a:ln w="9525">
                <a:solidFill>
                  <a:srgbClr val="FFFFFF">
                    <a:alpha val="16000"/>
                  </a:srgbClr>
                </a:solidFill>
              </a:ln>
            </p:spPr>
          </p:sp>
          <p:sp>
            <p:nvSpPr>
              <p:cNvPr id="20" name="TextBox 20"/>
              <p:cNvSpPr txBox="1"/>
              <p:nvPr/>
            </p:nvSpPr>
            <p:spPr>
              <a:xfrm>
                <a:off x="762000" y="3687128"/>
                <a:ext cx="1238250" cy="247650"/>
              </a:xfrm>
              <a:prstGeom prst="rect">
                <a:avLst/>
              </a:prstGeom>
              <a:noFill/>
              <a:ln>
                <a:noFill/>
              </a:ln>
            </p:spPr>
            <p:txBody>
              <a:bodyPr wrap="none" lIns="0" tIns="55721" rIns="0" bIns="0" anchor="t" anchorCtr="0">
                <a:noAutofit/>
              </a:bodyPr>
              <a:lstStyle/>
              <a:p>
                <a:pPr algn="ctr"/>
                <a:r>
                  <a:rPr lang="zh-CN" sz="980" dirty="0">
                    <a:solidFill>
                      <a:srgbClr val="A8B0D0"/>
                    </a:solidFill>
                    <a:latin typeface="Microsoft YaHei"/>
                    <a:ea typeface="Microsoft YaHei"/>
                    <a:cs typeface="Microsoft YaHei"/>
                  </a:rPr>
                  <a:t>拆解用户意图</a:t>
                </a:r>
              </a:p>
            </p:txBody>
          </p:sp>
          <p:sp>
            <p:nvSpPr>
              <p:cNvPr id="21" name="TextBox 21"/>
              <p:cNvSpPr txBox="1"/>
              <p:nvPr/>
            </p:nvSpPr>
            <p:spPr>
              <a:xfrm>
                <a:off x="669131" y="3887152"/>
                <a:ext cx="1423988" cy="247650"/>
              </a:xfrm>
              <a:prstGeom prst="rect">
                <a:avLst/>
              </a:prstGeom>
              <a:noFill/>
              <a:ln>
                <a:noFill/>
              </a:ln>
            </p:spPr>
            <p:txBody>
              <a:bodyPr wrap="none" lIns="0" tIns="55721" rIns="0" bIns="0" anchor="t" anchorCtr="0">
                <a:noAutofit/>
              </a:bodyPr>
              <a:lstStyle/>
              <a:p>
                <a:pPr algn="ctr"/>
                <a:r>
                  <a:rPr lang="zh-CN" sz="980" dirty="0">
                    <a:solidFill>
                      <a:srgbClr val="A8B0D0"/>
                    </a:solidFill>
                    <a:latin typeface="Microsoft YaHei"/>
                    <a:ea typeface="Microsoft YaHei"/>
                    <a:cs typeface="Microsoft YaHei"/>
                  </a:rPr>
                  <a:t>明确目标和约束</a:t>
                </a:r>
              </a:p>
            </p:txBody>
          </p:sp>
          <p:sp>
            <p:nvSpPr>
              <p:cNvPr id="22" name="TextBox 22"/>
              <p:cNvSpPr txBox="1"/>
              <p:nvPr/>
            </p:nvSpPr>
            <p:spPr>
              <a:xfrm>
                <a:off x="1082402" y="4363402"/>
                <a:ext cx="597456" cy="247650"/>
              </a:xfrm>
              <a:prstGeom prst="rect">
                <a:avLst/>
              </a:prstGeom>
              <a:noFill/>
              <a:ln>
                <a:noFill/>
              </a:ln>
            </p:spPr>
            <p:txBody>
              <a:bodyPr wrap="none" lIns="0" tIns="55721" rIns="10" bIns="0" anchor="t" anchorCtr="0">
                <a:noAutofit/>
              </a:bodyPr>
              <a:lstStyle/>
              <a:p>
                <a:pPr algn="ctr"/>
                <a:r>
                  <a:rPr lang="zh-CN" sz="980" dirty="0">
                    <a:solidFill>
                      <a:srgbClr val="A8B0D0"/>
                    </a:solidFill>
                    <a:latin typeface="Microsoft YaHei"/>
                    <a:ea typeface="Microsoft YaHei"/>
                    <a:cs typeface="Microsoft YaHei"/>
                  </a:rPr>
                  <a:t>输出:</a:t>
                </a:r>
              </a:p>
            </p:txBody>
          </p:sp>
          <p:sp>
            <p:nvSpPr>
              <p:cNvPr id="23" name="TextBox 23"/>
              <p:cNvSpPr txBox="1"/>
              <p:nvPr/>
            </p:nvSpPr>
            <p:spPr>
              <a:xfrm>
                <a:off x="764381" y="4570095"/>
                <a:ext cx="1233488" cy="266700"/>
              </a:xfrm>
              <a:prstGeom prst="rect">
                <a:avLst/>
              </a:prstGeom>
              <a:noFill/>
              <a:ln>
                <a:noFill/>
              </a:ln>
            </p:spPr>
            <p:txBody>
              <a:bodyPr wrap="none" lIns="0" tIns="60008" rIns="0" bIns="0" anchor="t" anchorCtr="0">
                <a:noAutofit/>
              </a:bodyPr>
              <a:lstStyle/>
              <a:p>
                <a:pPr algn="ctr"/>
                <a:r>
                  <a:rPr lang="en-US" sz="1050" b="1" dirty="0">
                    <a:solidFill>
                      <a:srgbClr val="3DDDFC"/>
                    </a:solidFill>
                    <a:latin typeface="Microsoft YaHei"/>
                    <a:ea typeface="Microsoft YaHei"/>
                    <a:cs typeface="Microsoft YaHei"/>
                  </a:rPr>
                  <a:t>subtasks[]</a:t>
                </a:r>
              </a:p>
            </p:txBody>
          </p:sp>
          <p:sp>
            <p:nvSpPr>
              <p:cNvPr id="24" name="Rectangle 24"/>
              <p:cNvSpPr/>
              <p:nvPr/>
            </p:nvSpPr>
            <p:spPr>
              <a:xfrm>
                <a:off x="762000" y="5334000"/>
                <a:ext cx="1238250" cy="228600"/>
              </a:xfrm>
              <a:prstGeom prst="roundRect">
                <a:avLst>
                  <a:gd name="adj" fmla="val 50000"/>
                </a:avLst>
              </a:prstGeom>
              <a:solidFill>
                <a:srgbClr val="5B8DEF">
                  <a:alpha val="20000"/>
                </a:srgbClr>
              </a:solidFill>
              <a:ln w="9525">
                <a:solidFill>
                  <a:srgbClr val="5B8DEF">
                    <a:alpha val="50000"/>
                  </a:srgbClr>
                </a:solidFill>
              </a:ln>
            </p:spPr>
          </p:sp>
          <p:sp>
            <p:nvSpPr>
              <p:cNvPr id="25" name="TextBox 25"/>
              <p:cNvSpPr txBox="1"/>
              <p:nvPr/>
            </p:nvSpPr>
            <p:spPr>
              <a:xfrm>
                <a:off x="1155859" y="5359718"/>
                <a:ext cx="450532" cy="209550"/>
              </a:xfrm>
              <a:prstGeom prst="rect">
                <a:avLst/>
              </a:prstGeom>
              <a:noFill/>
              <a:ln>
                <a:noFill/>
              </a:ln>
            </p:spPr>
            <p:txBody>
              <a:bodyPr wrap="none" lIns="0" tIns="47149" rIns="0" bIns="0" anchor="t" anchorCtr="0">
                <a:noAutofit/>
              </a:bodyPr>
              <a:lstStyle/>
              <a:p>
                <a:pPr algn="ctr"/>
                <a:r>
                  <a:rPr lang="en-US" sz="820" b="1" spc="150" dirty="0">
                    <a:solidFill>
                      <a:srgbClr val="5B8DEF"/>
                    </a:solidFill>
                    <a:latin typeface="Microsoft YaHei"/>
                    <a:ea typeface="Microsoft YaHei"/>
                    <a:cs typeface="Microsoft YaHei"/>
                  </a:rPr>
                  <a:t>PLAN</a:t>
                </a:r>
              </a:p>
            </p:txBody>
          </p:sp>
        </p:grpSp>
        <p:grpSp>
          <p:nvGrpSpPr>
            <p:cNvPr id="42" name="step-2"/>
            <p:cNvGrpSpPr/>
            <p:nvPr/>
          </p:nvGrpSpPr>
          <p:grpSpPr>
            <a:xfrm>
              <a:off x="2457450" y="1695450"/>
              <a:ext cx="1619250" cy="4019550"/>
              <a:chOff x="2457450" y="1695450"/>
              <a:chExt cx="1619250" cy="4019550"/>
            </a:xfrm>
          </p:grpSpPr>
          <p:sp>
            <p:nvSpPr>
              <p:cNvPr id="27" name="Ellipse 27"/>
              <p:cNvSpPr/>
              <p:nvPr/>
            </p:nvSpPr>
            <p:spPr>
              <a:xfrm>
                <a:off x="3057525" y="1695450"/>
                <a:ext cx="419100" cy="419100"/>
              </a:xfrm>
              <a:prstGeom prst="ellipse">
                <a:avLst/>
              </a:prstGeom>
              <a:solidFill>
                <a:srgbClr val="0A0E27"/>
              </a:solidFill>
              <a:ln w="19050">
                <a:solidFill>
                  <a:srgbClr val="5B8DEF"/>
                </a:solidFill>
              </a:ln>
            </p:spPr>
          </p:sp>
          <p:sp>
            <p:nvSpPr>
              <p:cNvPr id="28" name="TextBox 28"/>
              <p:cNvSpPr txBox="1"/>
              <p:nvPr/>
            </p:nvSpPr>
            <p:spPr>
              <a:xfrm>
                <a:off x="3090386" y="1798320"/>
                <a:ext cx="353378" cy="266700"/>
              </a:xfrm>
              <a:prstGeom prst="rect">
                <a:avLst/>
              </a:prstGeom>
              <a:noFill/>
              <a:ln>
                <a:noFill/>
              </a:ln>
            </p:spPr>
            <p:txBody>
              <a:bodyPr wrap="none" lIns="0" tIns="60007" rIns="0" bIns="0" anchor="t" anchorCtr="0">
                <a:noAutofit/>
              </a:bodyPr>
              <a:lstStyle/>
              <a:p>
                <a:pPr algn="ctr"/>
                <a:r>
                  <a:rPr lang="en-US" sz="1050" b="1" dirty="0">
                    <a:solidFill>
                      <a:srgbClr val="5B8DEF"/>
                    </a:solidFill>
                    <a:latin typeface="Microsoft YaHei"/>
                    <a:ea typeface="Microsoft YaHei"/>
                    <a:cs typeface="Microsoft YaHei"/>
                  </a:rPr>
                  <a:t>02</a:t>
                </a:r>
              </a:p>
            </p:txBody>
          </p:sp>
          <p:sp>
            <p:nvSpPr>
              <p:cNvPr id="29" name="Rectangle 29"/>
              <p:cNvSpPr/>
              <p:nvPr/>
            </p:nvSpPr>
            <p:spPr>
              <a:xfrm>
                <a:off x="2457450" y="2324100"/>
                <a:ext cx="1619250" cy="3390900"/>
              </a:xfrm>
              <a:prstGeom prst="roundRect">
                <a:avLst>
                  <a:gd name="adj" fmla="val 9412"/>
                </a:avLst>
              </a:prstGeom>
              <a:gradFill>
                <a:gsLst>
                  <a:gs pos="0">
                    <a:srgbClr val="1A2150">
                      <a:alpha val="78000"/>
                    </a:srgbClr>
                  </a:gs>
                  <a:gs pos="100000">
                    <a:srgbClr val="1A2150">
                      <a:alpha val="40000"/>
                    </a:srgbClr>
                  </a:gs>
                </a:gsLst>
                <a:lin ang="5400000" scaled="1"/>
              </a:gradFill>
              <a:ln w="9525">
                <a:solidFill>
                  <a:srgbClr val="FFFFFF">
                    <a:alpha val="14000"/>
                  </a:srgbClr>
                </a:solidFill>
              </a:ln>
            </p:spPr>
          </p:sp>
          <p:sp>
            <p:nvSpPr>
              <p:cNvPr id="30" name="Rectangle 30"/>
              <p:cNvSpPr/>
              <p:nvPr/>
            </p:nvSpPr>
            <p:spPr>
              <a:xfrm>
                <a:off x="2628900" y="2333625"/>
                <a:ext cx="127635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grpSp>
            <p:nvGrpSpPr>
              <p:cNvPr id="33" name="Group 33"/>
              <p:cNvGrpSpPr/>
              <p:nvPr/>
            </p:nvGrpSpPr>
            <p:grpSpPr>
              <a:xfrm>
                <a:off x="3095791" y="2593071"/>
                <a:ext cx="345209" cy="342820"/>
                <a:chOff x="3095791" y="2593071"/>
                <a:chExt cx="345209" cy="342820"/>
              </a:xfrm>
            </p:grpSpPr>
            <p:sp>
              <p:nvSpPr>
                <p:cNvPr id="31" name="Freeform 31"/>
                <p:cNvSpPr/>
                <p:nvPr/>
              </p:nvSpPr>
              <p:spPr>
                <a:xfrm>
                  <a:off x="3195638" y="2690812"/>
                  <a:ext cx="142875" cy="142875"/>
                </a:xfrm>
                <a:custGeom>
                  <a:avLst/>
                  <a:gdLst/>
                  <a:ahLst/>
                  <a:cxnLst/>
                  <a:rect l="l" t="t" r="r" b="b"/>
                  <a:pathLst>
                    <a:path w="142875" h="142875">
                      <a:moveTo>
                        <a:pt x="142875" y="71438"/>
                      </a:moveTo>
                      <a:cubicBezTo>
                        <a:pt x="142875" y="110891"/>
                        <a:pt x="110891" y="142875"/>
                        <a:pt x="71438" y="142875"/>
                      </a:cubicBezTo>
                      <a:cubicBezTo>
                        <a:pt x="31984" y="142875"/>
                        <a:pt x="0" y="110891"/>
                        <a:pt x="0" y="71438"/>
                      </a:cubicBezTo>
                      <a:cubicBezTo>
                        <a:pt x="0" y="31984"/>
                        <a:pt x="31984" y="0"/>
                        <a:pt x="71438" y="0"/>
                      </a:cubicBezTo>
                      <a:cubicBezTo>
                        <a:pt x="110891" y="0"/>
                        <a:pt x="142875" y="31984"/>
                        <a:pt x="142875" y="71438"/>
                      </a:cubicBezTo>
                      <a:close/>
                    </a:path>
                  </a:pathLst>
                </a:custGeom>
                <a:solidFill>
                  <a:srgbClr val="5B8DEF">
                    <a:alpha val="20000"/>
                  </a:srgbClr>
                </a:solidFill>
                <a:ln>
                  <a:noFill/>
                </a:ln>
              </p:spPr>
            </p:sp>
            <p:sp>
              <p:nvSpPr>
                <p:cNvPr id="32" name="Freeform 32"/>
                <p:cNvSpPr/>
                <p:nvPr/>
              </p:nvSpPr>
              <p:spPr>
                <a:xfrm>
                  <a:off x="3095791" y="2593071"/>
                  <a:ext cx="345209" cy="342820"/>
                </a:xfrm>
                <a:custGeom>
                  <a:avLst/>
                  <a:gdLst/>
                  <a:ahLst/>
                  <a:cxnLst/>
                  <a:rect l="l" t="t" r="r" b="b"/>
                  <a:pathLst>
                    <a:path w="345209" h="342820">
                      <a:moveTo>
                        <a:pt x="310989" y="102444"/>
                      </a:moveTo>
                      <a:cubicBezTo>
                        <a:pt x="345209" y="174014"/>
                        <a:pt x="319839" y="259871"/>
                        <a:pt x="252213" y="301345"/>
                      </a:cubicBezTo>
                      <a:cubicBezTo>
                        <a:pt x="184588" y="342820"/>
                        <a:pt x="96559" y="326511"/>
                        <a:pt x="48280" y="263564"/>
                      </a:cubicBezTo>
                      <a:cubicBezTo>
                        <a:pt x="0" y="200616"/>
                        <a:pt x="7070" y="111369"/>
                        <a:pt x="64658" y="56807"/>
                      </a:cubicBezTo>
                      <a:cubicBezTo>
                        <a:pt x="122246" y="2246"/>
                        <a:pt x="211744" y="0"/>
                        <a:pt x="271996" y="51604"/>
                      </a:cubicBezTo>
                      <a:lnTo>
                        <a:pt x="305736" y="17850"/>
                      </a:lnTo>
                      <a:cubicBezTo>
                        <a:pt x="310388" y="13198"/>
                        <a:pt x="317931" y="13198"/>
                        <a:pt x="322583" y="17850"/>
                      </a:cubicBezTo>
                      <a:cubicBezTo>
                        <a:pt x="327235" y="22502"/>
                        <a:pt x="327235" y="30045"/>
                        <a:pt x="322583" y="34697"/>
                      </a:cubicBezTo>
                      <a:lnTo>
                        <a:pt x="179708" y="177572"/>
                      </a:lnTo>
                      <a:cubicBezTo>
                        <a:pt x="175056" y="182225"/>
                        <a:pt x="167513" y="182225"/>
                        <a:pt x="162861" y="177572"/>
                      </a:cubicBezTo>
                      <a:cubicBezTo>
                        <a:pt x="158208" y="172920"/>
                        <a:pt x="158208" y="165377"/>
                        <a:pt x="162861" y="160725"/>
                      </a:cubicBezTo>
                      <a:lnTo>
                        <a:pt x="204116" y="119470"/>
                      </a:lnTo>
                      <a:cubicBezTo>
                        <a:pt x="181098" y="104247"/>
                        <a:pt x="150636" y="106839"/>
                        <a:pt x="130520" y="125731"/>
                      </a:cubicBezTo>
                      <a:cubicBezTo>
                        <a:pt x="110405" y="144624"/>
                        <a:pt x="105911" y="174865"/>
                        <a:pt x="119663" y="198790"/>
                      </a:cubicBezTo>
                      <a:cubicBezTo>
                        <a:pt x="133416" y="222716"/>
                        <a:pt x="161808" y="234054"/>
                        <a:pt x="188258" y="226182"/>
                      </a:cubicBezTo>
                      <a:cubicBezTo>
                        <a:pt x="214708" y="218310"/>
                        <a:pt x="232280" y="193292"/>
                        <a:pt x="230711" y="165741"/>
                      </a:cubicBezTo>
                      <a:cubicBezTo>
                        <a:pt x="230341" y="159165"/>
                        <a:pt x="235372" y="153535"/>
                        <a:pt x="241948" y="153165"/>
                      </a:cubicBezTo>
                      <a:cubicBezTo>
                        <a:pt x="248523" y="152795"/>
                        <a:pt x="254154" y="157826"/>
                        <a:pt x="254524" y="164401"/>
                      </a:cubicBezTo>
                      <a:cubicBezTo>
                        <a:pt x="256760" y="203424"/>
                        <a:pt x="231577" y="238758"/>
                        <a:pt x="193961" y="249378"/>
                      </a:cubicBezTo>
                      <a:cubicBezTo>
                        <a:pt x="156344" y="259997"/>
                        <a:pt x="116401" y="243049"/>
                        <a:pt x="97900" y="208618"/>
                      </a:cubicBezTo>
                      <a:cubicBezTo>
                        <a:pt x="79399" y="174187"/>
                        <a:pt x="87311" y="131525"/>
                        <a:pt x="116928" y="106018"/>
                      </a:cubicBezTo>
                      <a:cubicBezTo>
                        <a:pt x="146545" y="80511"/>
                        <a:pt x="189909" y="79012"/>
                        <a:pt x="221216" y="102414"/>
                      </a:cubicBezTo>
                      <a:lnTo>
                        <a:pt x="255074" y="68556"/>
                      </a:lnTo>
                      <a:cubicBezTo>
                        <a:pt x="203692" y="25895"/>
                        <a:pt x="128422" y="28798"/>
                        <a:pt x="80478" y="75290"/>
                      </a:cubicBezTo>
                      <a:cubicBezTo>
                        <a:pt x="32534" y="121781"/>
                        <a:pt x="27318" y="196926"/>
                        <a:pt x="68378" y="249597"/>
                      </a:cubicBezTo>
                      <a:cubicBezTo>
                        <a:pt x="109438" y="302267"/>
                        <a:pt x="183585" y="315542"/>
                        <a:pt x="240369" y="280390"/>
                      </a:cubicBezTo>
                      <a:cubicBezTo>
                        <a:pt x="297153" y="245238"/>
                        <a:pt x="318333" y="172951"/>
                        <a:pt x="289498" y="112713"/>
                      </a:cubicBezTo>
                      <a:cubicBezTo>
                        <a:pt x="286663" y="106779"/>
                        <a:pt x="289175" y="99669"/>
                        <a:pt x="295109" y="96833"/>
                      </a:cubicBezTo>
                      <a:cubicBezTo>
                        <a:pt x="301044" y="93997"/>
                        <a:pt x="308153" y="96510"/>
                        <a:pt x="310989" y="102444"/>
                      </a:cubicBezTo>
                      <a:close/>
                    </a:path>
                  </a:pathLst>
                </a:custGeom>
                <a:solidFill>
                  <a:srgbClr val="5B8DEF"/>
                </a:solidFill>
                <a:ln>
                  <a:noFill/>
                </a:ln>
              </p:spPr>
            </p:sp>
          </p:grpSp>
          <p:sp>
            <p:nvSpPr>
              <p:cNvPr id="34" name="TextBox 34"/>
              <p:cNvSpPr txBox="1"/>
              <p:nvPr/>
            </p:nvSpPr>
            <p:spPr>
              <a:xfrm>
                <a:off x="2667000" y="3072765"/>
                <a:ext cx="1200150" cy="342900"/>
              </a:xfrm>
              <a:prstGeom prst="rect">
                <a:avLst/>
              </a:prstGeom>
              <a:noFill/>
              <a:ln>
                <a:noFill/>
              </a:ln>
            </p:spPr>
            <p:txBody>
              <a:bodyPr wrap="none" lIns="0" tIns="77152" rIns="0" bIns="0" anchor="t" anchorCtr="0">
                <a:noAutofit/>
              </a:bodyPr>
              <a:lstStyle/>
              <a:p>
                <a:pPr algn="ctr"/>
                <a:r>
                  <a:rPr lang="zh-CN" sz="1350" b="1" dirty="0">
                    <a:solidFill>
                      <a:srgbClr val="E8ECFF"/>
                    </a:solidFill>
                    <a:latin typeface="Microsoft YaHei"/>
                    <a:ea typeface="Microsoft YaHei"/>
                    <a:cs typeface="Microsoft YaHei"/>
                  </a:rPr>
                  <a:t>选择工具</a:t>
                </a:r>
              </a:p>
            </p:txBody>
          </p:sp>
          <p:sp>
            <p:nvSpPr>
              <p:cNvPr id="35" name="Line 35"/>
              <p:cNvSpPr/>
              <p:nvPr/>
            </p:nvSpPr>
            <p:spPr>
              <a:xfrm>
                <a:off x="2762250" y="3505200"/>
                <a:ext cx="1009650" cy="9525"/>
              </a:xfrm>
              <a:custGeom>
                <a:avLst/>
                <a:gdLst/>
                <a:ahLst/>
                <a:cxnLst/>
                <a:rect l="l" t="t" r="r" b="b"/>
                <a:pathLst>
                  <a:path w="1009650" h="9525">
                    <a:moveTo>
                      <a:pt x="0" y="0"/>
                    </a:moveTo>
                    <a:lnTo>
                      <a:pt x="1009650" y="0"/>
                    </a:lnTo>
                  </a:path>
                </a:pathLst>
              </a:custGeom>
              <a:noFill/>
              <a:ln w="9525">
                <a:solidFill>
                  <a:srgbClr val="FFFFFF">
                    <a:alpha val="16000"/>
                  </a:srgbClr>
                </a:solidFill>
              </a:ln>
            </p:spPr>
          </p:sp>
          <p:sp>
            <p:nvSpPr>
              <p:cNvPr id="36" name="TextBox 36"/>
              <p:cNvSpPr txBox="1"/>
              <p:nvPr/>
            </p:nvSpPr>
            <p:spPr>
              <a:xfrm>
                <a:off x="2666524" y="3687128"/>
                <a:ext cx="1201102" cy="247650"/>
              </a:xfrm>
              <a:prstGeom prst="rect">
                <a:avLst/>
              </a:prstGeom>
              <a:noFill/>
              <a:ln>
                <a:noFill/>
              </a:ln>
            </p:spPr>
            <p:txBody>
              <a:bodyPr wrap="none" lIns="0" tIns="55721" rIns="0" bIns="0" anchor="t" anchorCtr="0">
                <a:noAutofit/>
              </a:bodyPr>
              <a:lstStyle/>
              <a:p>
                <a:pPr algn="ctr"/>
                <a:r>
                  <a:rPr lang="zh-CN" sz="980" dirty="0">
                    <a:solidFill>
                      <a:srgbClr val="A8B0D0"/>
                    </a:solidFill>
                    <a:latin typeface="Microsoft YaHei"/>
                    <a:ea typeface="Microsoft YaHei"/>
                    <a:cs typeface="Microsoft YaHei"/>
                  </a:rPr>
                  <a:t>schema 匹配</a:t>
                </a:r>
              </a:p>
            </p:txBody>
          </p:sp>
          <p:sp>
            <p:nvSpPr>
              <p:cNvPr id="37" name="TextBox 37"/>
              <p:cNvSpPr txBox="1"/>
              <p:nvPr/>
            </p:nvSpPr>
            <p:spPr>
              <a:xfrm>
                <a:off x="2647950" y="3887152"/>
                <a:ext cx="1238250" cy="247650"/>
              </a:xfrm>
              <a:prstGeom prst="rect">
                <a:avLst/>
              </a:prstGeom>
              <a:noFill/>
              <a:ln>
                <a:noFill/>
              </a:ln>
            </p:spPr>
            <p:txBody>
              <a:bodyPr wrap="none" lIns="0" tIns="55721" rIns="0" bIns="0" anchor="t" anchorCtr="0">
                <a:noAutofit/>
              </a:bodyPr>
              <a:lstStyle/>
              <a:p>
                <a:pPr algn="ctr"/>
                <a:r>
                  <a:rPr lang="zh-CN" sz="980" dirty="0">
                    <a:solidFill>
                      <a:srgbClr val="A8B0D0"/>
                    </a:solidFill>
                    <a:latin typeface="Microsoft YaHei"/>
                    <a:ea typeface="Microsoft YaHei"/>
                    <a:cs typeface="Microsoft YaHei"/>
                  </a:rPr>
                  <a:t>描述向量检索</a:t>
                </a:r>
              </a:p>
            </p:txBody>
          </p:sp>
          <p:sp>
            <p:nvSpPr>
              <p:cNvPr id="38" name="TextBox 38"/>
              <p:cNvSpPr txBox="1"/>
              <p:nvPr/>
            </p:nvSpPr>
            <p:spPr>
              <a:xfrm>
                <a:off x="2968342" y="4363402"/>
                <a:ext cx="597456" cy="247650"/>
              </a:xfrm>
              <a:prstGeom prst="rect">
                <a:avLst/>
              </a:prstGeom>
              <a:noFill/>
              <a:ln>
                <a:noFill/>
              </a:ln>
            </p:spPr>
            <p:txBody>
              <a:bodyPr wrap="none" lIns="10" tIns="55721" rIns="0" bIns="0" anchor="t" anchorCtr="0">
                <a:noAutofit/>
              </a:bodyPr>
              <a:lstStyle/>
              <a:p>
                <a:pPr algn="ctr"/>
                <a:r>
                  <a:rPr lang="zh-CN" sz="980" dirty="0">
                    <a:solidFill>
                      <a:srgbClr val="A8B0D0"/>
                    </a:solidFill>
                    <a:latin typeface="Microsoft YaHei"/>
                    <a:ea typeface="Microsoft YaHei"/>
                    <a:cs typeface="Microsoft YaHei"/>
                  </a:rPr>
                  <a:t>输出:</a:t>
                </a:r>
              </a:p>
            </p:txBody>
          </p:sp>
          <p:sp>
            <p:nvSpPr>
              <p:cNvPr id="39" name="TextBox 39"/>
              <p:cNvSpPr txBox="1"/>
              <p:nvPr/>
            </p:nvSpPr>
            <p:spPr>
              <a:xfrm>
                <a:off x="2670334" y="4570095"/>
                <a:ext cx="1193482" cy="266700"/>
              </a:xfrm>
              <a:prstGeom prst="rect">
                <a:avLst/>
              </a:prstGeom>
              <a:noFill/>
              <a:ln>
                <a:noFill/>
              </a:ln>
            </p:spPr>
            <p:txBody>
              <a:bodyPr wrap="none" lIns="0" tIns="60008" rIns="0" bIns="0" anchor="t" anchorCtr="0">
                <a:noAutofit/>
              </a:bodyPr>
              <a:lstStyle/>
              <a:p>
                <a:pPr algn="ctr"/>
                <a:r>
                  <a:rPr lang="en-US" sz="1050" b="1" dirty="0">
                    <a:solidFill>
                      <a:srgbClr val="3DDDFC"/>
                    </a:solidFill>
                    <a:latin typeface="Microsoft YaHei"/>
                    <a:ea typeface="Microsoft YaHei"/>
                    <a:cs typeface="Microsoft YaHei"/>
                  </a:rPr>
                  <a:t>tool + args</a:t>
                </a:r>
              </a:p>
            </p:txBody>
          </p:sp>
          <p:sp>
            <p:nvSpPr>
              <p:cNvPr id="40" name="Rectangle 40"/>
              <p:cNvSpPr/>
              <p:nvPr/>
            </p:nvSpPr>
            <p:spPr>
              <a:xfrm>
                <a:off x="2647950" y="5334000"/>
                <a:ext cx="1238250" cy="228600"/>
              </a:xfrm>
              <a:prstGeom prst="roundRect">
                <a:avLst>
                  <a:gd name="adj" fmla="val 50000"/>
                </a:avLst>
              </a:prstGeom>
              <a:solidFill>
                <a:srgbClr val="5B8DEF">
                  <a:alpha val="20000"/>
                </a:srgbClr>
              </a:solidFill>
              <a:ln w="9525">
                <a:solidFill>
                  <a:srgbClr val="5B8DEF">
                    <a:alpha val="50000"/>
                  </a:srgbClr>
                </a:solidFill>
              </a:ln>
            </p:spPr>
          </p:sp>
          <p:sp>
            <p:nvSpPr>
              <p:cNvPr id="41" name="TextBox 41"/>
              <p:cNvSpPr txBox="1"/>
              <p:nvPr/>
            </p:nvSpPr>
            <p:spPr>
              <a:xfrm>
                <a:off x="2955369" y="5359718"/>
                <a:ext cx="623411" cy="209550"/>
              </a:xfrm>
              <a:prstGeom prst="rect">
                <a:avLst/>
              </a:prstGeom>
              <a:noFill/>
              <a:ln>
                <a:noFill/>
              </a:ln>
            </p:spPr>
            <p:txBody>
              <a:bodyPr wrap="none" lIns="0" tIns="47149" rIns="0" bIns="0" anchor="t" anchorCtr="0">
                <a:noAutofit/>
              </a:bodyPr>
              <a:lstStyle/>
              <a:p>
                <a:pPr algn="ctr"/>
                <a:r>
                  <a:rPr lang="en-US" sz="820" b="1" spc="150" dirty="0">
                    <a:solidFill>
                      <a:srgbClr val="5B8DEF"/>
                    </a:solidFill>
                    <a:latin typeface="Microsoft YaHei"/>
                    <a:ea typeface="Microsoft YaHei"/>
                    <a:cs typeface="Microsoft YaHei"/>
                  </a:rPr>
                  <a:t>SELECT</a:t>
                </a:r>
              </a:p>
            </p:txBody>
          </p:sp>
        </p:grpSp>
        <p:grpSp>
          <p:nvGrpSpPr>
            <p:cNvPr id="58" name="step-3"/>
            <p:cNvGrpSpPr/>
            <p:nvPr/>
          </p:nvGrpSpPr>
          <p:grpSpPr>
            <a:xfrm>
              <a:off x="4343400" y="1695450"/>
              <a:ext cx="1619250" cy="4019550"/>
              <a:chOff x="4343400" y="1695450"/>
              <a:chExt cx="1619250" cy="4019550"/>
            </a:xfrm>
          </p:grpSpPr>
          <p:sp>
            <p:nvSpPr>
              <p:cNvPr id="43" name="Ellipse 43"/>
              <p:cNvSpPr/>
              <p:nvPr/>
            </p:nvSpPr>
            <p:spPr>
              <a:xfrm>
                <a:off x="4943475" y="1695450"/>
                <a:ext cx="419100" cy="419100"/>
              </a:xfrm>
              <a:prstGeom prst="ellipse">
                <a:avLst/>
              </a:prstGeom>
              <a:solidFill>
                <a:srgbClr val="0A0E27"/>
              </a:solidFill>
              <a:ln w="19050">
                <a:solidFill>
                  <a:srgbClr val="A26BFA"/>
                </a:solidFill>
              </a:ln>
            </p:spPr>
          </p:sp>
          <p:sp>
            <p:nvSpPr>
              <p:cNvPr id="44" name="TextBox 44"/>
              <p:cNvSpPr txBox="1"/>
              <p:nvPr/>
            </p:nvSpPr>
            <p:spPr>
              <a:xfrm>
                <a:off x="4976336" y="1798320"/>
                <a:ext cx="353378" cy="266700"/>
              </a:xfrm>
              <a:prstGeom prst="rect">
                <a:avLst/>
              </a:prstGeom>
              <a:noFill/>
              <a:ln>
                <a:noFill/>
              </a:ln>
            </p:spPr>
            <p:txBody>
              <a:bodyPr wrap="none" lIns="0" tIns="60007" rIns="0" bIns="0" anchor="t" anchorCtr="0">
                <a:noAutofit/>
              </a:bodyPr>
              <a:lstStyle/>
              <a:p>
                <a:pPr algn="ctr"/>
                <a:r>
                  <a:rPr lang="en-US" sz="1050" b="1" dirty="0">
                    <a:solidFill>
                      <a:srgbClr val="A26BFA"/>
                    </a:solidFill>
                    <a:latin typeface="Microsoft YaHei"/>
                    <a:ea typeface="Microsoft YaHei"/>
                    <a:cs typeface="Microsoft YaHei"/>
                  </a:rPr>
                  <a:t>03</a:t>
                </a:r>
              </a:p>
            </p:txBody>
          </p:sp>
          <p:sp>
            <p:nvSpPr>
              <p:cNvPr id="45" name="Rectangle 45"/>
              <p:cNvSpPr/>
              <p:nvPr/>
            </p:nvSpPr>
            <p:spPr>
              <a:xfrm>
                <a:off x="4343400" y="2324100"/>
                <a:ext cx="1619250" cy="3390900"/>
              </a:xfrm>
              <a:prstGeom prst="roundRect">
                <a:avLst>
                  <a:gd name="adj" fmla="val 9412"/>
                </a:avLst>
              </a:prstGeom>
              <a:gradFill>
                <a:gsLst>
                  <a:gs pos="0">
                    <a:srgbClr val="1A2150">
                      <a:alpha val="78000"/>
                    </a:srgbClr>
                  </a:gs>
                  <a:gs pos="100000">
                    <a:srgbClr val="1A2150">
                      <a:alpha val="40000"/>
                    </a:srgbClr>
                  </a:gs>
                </a:gsLst>
                <a:lin ang="5400000" scaled="1"/>
              </a:gradFill>
              <a:ln w="9525">
                <a:solidFill>
                  <a:srgbClr val="FFFFFF">
                    <a:alpha val="14000"/>
                  </a:srgbClr>
                </a:solidFill>
              </a:ln>
            </p:spPr>
          </p:sp>
          <p:sp>
            <p:nvSpPr>
              <p:cNvPr id="46" name="Rectangle 46"/>
              <p:cNvSpPr/>
              <p:nvPr/>
            </p:nvSpPr>
            <p:spPr>
              <a:xfrm>
                <a:off x="4514850" y="2333625"/>
                <a:ext cx="127635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grpSp>
            <p:nvGrpSpPr>
              <p:cNvPr id="49" name="Group 49"/>
              <p:cNvGrpSpPr/>
              <p:nvPr/>
            </p:nvGrpSpPr>
            <p:grpSpPr>
              <a:xfrm>
                <a:off x="4997074" y="2594393"/>
                <a:ext cx="322648" cy="323808"/>
                <a:chOff x="4997074" y="2594393"/>
                <a:chExt cx="322648" cy="323808"/>
              </a:xfrm>
            </p:grpSpPr>
            <p:sp>
              <p:nvSpPr>
                <p:cNvPr id="47" name="Freeform 47"/>
                <p:cNvSpPr/>
                <p:nvPr/>
              </p:nvSpPr>
              <p:spPr>
                <a:xfrm>
                  <a:off x="5041220" y="2637234"/>
                  <a:ext cx="236821" cy="236821"/>
                </a:xfrm>
                <a:custGeom>
                  <a:avLst/>
                  <a:gdLst/>
                  <a:ahLst/>
                  <a:cxnLst/>
                  <a:rect l="l" t="t" r="r" b="b"/>
                  <a:pathLst>
                    <a:path w="236821" h="236821">
                      <a:moveTo>
                        <a:pt x="236821" y="130969"/>
                      </a:moveTo>
                      <a:lnTo>
                        <a:pt x="149563" y="218227"/>
                      </a:lnTo>
                      <a:cubicBezTo>
                        <a:pt x="130965" y="236821"/>
                        <a:pt x="100816" y="236821"/>
                        <a:pt x="82218" y="218227"/>
                      </a:cubicBezTo>
                      <a:lnTo>
                        <a:pt x="18594" y="154603"/>
                      </a:lnTo>
                      <a:cubicBezTo>
                        <a:pt x="0" y="136005"/>
                        <a:pt x="0" y="105856"/>
                        <a:pt x="18594" y="87258"/>
                      </a:cubicBezTo>
                      <a:lnTo>
                        <a:pt x="105852" y="0"/>
                      </a:lnTo>
                      <a:close/>
                    </a:path>
                  </a:pathLst>
                </a:custGeom>
                <a:solidFill>
                  <a:srgbClr val="A26BFA">
                    <a:alpha val="20000"/>
                  </a:srgbClr>
                </a:solidFill>
                <a:ln>
                  <a:noFill/>
                </a:ln>
              </p:spPr>
            </p:sp>
            <p:sp>
              <p:nvSpPr>
                <p:cNvPr id="48" name="Freeform 48"/>
                <p:cNvSpPr/>
                <p:nvPr/>
              </p:nvSpPr>
              <p:spPr>
                <a:xfrm>
                  <a:off x="4997074" y="2594393"/>
                  <a:ext cx="322648" cy="323808"/>
                </a:xfrm>
                <a:custGeom>
                  <a:avLst/>
                  <a:gdLst/>
                  <a:ahLst/>
                  <a:cxnLst/>
                  <a:rect l="l" t="t" r="r" b="b"/>
                  <a:pathLst>
                    <a:path w="322648" h="323808">
                      <a:moveTo>
                        <a:pt x="319156" y="76090"/>
                      </a:moveTo>
                      <a:cubicBezTo>
                        <a:pt x="316923" y="73854"/>
                        <a:pt x="313892" y="72598"/>
                        <a:pt x="310732" y="72598"/>
                      </a:cubicBezTo>
                      <a:cubicBezTo>
                        <a:pt x="307572" y="72598"/>
                        <a:pt x="304542" y="73854"/>
                        <a:pt x="302309" y="76090"/>
                      </a:cubicBezTo>
                      <a:lnTo>
                        <a:pt x="251201" y="127212"/>
                      </a:lnTo>
                      <a:lnTo>
                        <a:pt x="196596" y="72607"/>
                      </a:lnTo>
                      <a:lnTo>
                        <a:pt x="247718" y="21500"/>
                      </a:lnTo>
                      <a:cubicBezTo>
                        <a:pt x="252371" y="16847"/>
                        <a:pt x="252371" y="9305"/>
                        <a:pt x="247718" y="4652"/>
                      </a:cubicBezTo>
                      <a:cubicBezTo>
                        <a:pt x="243066" y="0"/>
                        <a:pt x="235523" y="0"/>
                        <a:pt x="230871" y="4652"/>
                      </a:cubicBezTo>
                      <a:lnTo>
                        <a:pt x="179763" y="55775"/>
                      </a:lnTo>
                      <a:lnTo>
                        <a:pt x="140562" y="16559"/>
                      </a:lnTo>
                      <a:cubicBezTo>
                        <a:pt x="135910" y="11906"/>
                        <a:pt x="128367" y="11906"/>
                        <a:pt x="123715" y="16559"/>
                      </a:cubicBezTo>
                      <a:cubicBezTo>
                        <a:pt x="119062" y="21211"/>
                        <a:pt x="119062" y="28754"/>
                        <a:pt x="123715" y="33406"/>
                      </a:cubicBezTo>
                      <a:lnTo>
                        <a:pt x="133165" y="42842"/>
                      </a:lnTo>
                      <a:lnTo>
                        <a:pt x="54286" y="121720"/>
                      </a:lnTo>
                      <a:cubicBezTo>
                        <a:pt x="43122" y="132885"/>
                        <a:pt x="36849" y="148027"/>
                        <a:pt x="36849" y="163817"/>
                      </a:cubicBezTo>
                      <a:cubicBezTo>
                        <a:pt x="36849" y="179606"/>
                        <a:pt x="43122" y="194748"/>
                        <a:pt x="54286" y="205913"/>
                      </a:cubicBezTo>
                      <a:lnTo>
                        <a:pt x="77667" y="229293"/>
                      </a:lnTo>
                      <a:lnTo>
                        <a:pt x="4652" y="302309"/>
                      </a:lnTo>
                      <a:cubicBezTo>
                        <a:pt x="0" y="306961"/>
                        <a:pt x="0" y="314504"/>
                        <a:pt x="4652" y="319156"/>
                      </a:cubicBezTo>
                      <a:cubicBezTo>
                        <a:pt x="9305" y="323808"/>
                        <a:pt x="16847" y="323808"/>
                        <a:pt x="21500" y="319156"/>
                      </a:cubicBezTo>
                      <a:lnTo>
                        <a:pt x="94559" y="246096"/>
                      </a:lnTo>
                      <a:lnTo>
                        <a:pt x="117940" y="269477"/>
                      </a:lnTo>
                      <a:cubicBezTo>
                        <a:pt x="129105" y="280642"/>
                        <a:pt x="144247" y="286914"/>
                        <a:pt x="160036" y="286914"/>
                      </a:cubicBezTo>
                      <a:cubicBezTo>
                        <a:pt x="175825" y="286914"/>
                        <a:pt x="190968" y="280642"/>
                        <a:pt x="202132" y="269477"/>
                      </a:cubicBezTo>
                      <a:lnTo>
                        <a:pt x="281011" y="190598"/>
                      </a:lnTo>
                      <a:lnTo>
                        <a:pt x="290447" y="200049"/>
                      </a:lnTo>
                      <a:cubicBezTo>
                        <a:pt x="295099" y="204701"/>
                        <a:pt x="302642" y="204701"/>
                        <a:pt x="307294" y="200049"/>
                      </a:cubicBezTo>
                      <a:cubicBezTo>
                        <a:pt x="311947" y="195396"/>
                        <a:pt x="311947" y="187854"/>
                        <a:pt x="307294" y="183201"/>
                      </a:cubicBezTo>
                      <a:lnTo>
                        <a:pt x="268033" y="144045"/>
                      </a:lnTo>
                      <a:lnTo>
                        <a:pt x="319156" y="92937"/>
                      </a:lnTo>
                      <a:cubicBezTo>
                        <a:pt x="321392" y="90704"/>
                        <a:pt x="322648" y="87673"/>
                        <a:pt x="322648" y="84513"/>
                      </a:cubicBezTo>
                      <a:cubicBezTo>
                        <a:pt x="322648" y="81353"/>
                        <a:pt x="321392" y="78323"/>
                        <a:pt x="319156" y="76090"/>
                      </a:cubicBezTo>
                      <a:close/>
                      <a:moveTo>
                        <a:pt x="185300" y="252689"/>
                      </a:moveTo>
                      <a:cubicBezTo>
                        <a:pt x="178601" y="259392"/>
                        <a:pt x="169513" y="263158"/>
                        <a:pt x="160036" y="263158"/>
                      </a:cubicBezTo>
                      <a:cubicBezTo>
                        <a:pt x="150560" y="263158"/>
                        <a:pt x="141472" y="259392"/>
                        <a:pt x="134773" y="252689"/>
                      </a:cubicBezTo>
                      <a:lnTo>
                        <a:pt x="71119" y="189035"/>
                      </a:lnTo>
                      <a:cubicBezTo>
                        <a:pt x="64416" y="182336"/>
                        <a:pt x="60651" y="173248"/>
                        <a:pt x="60651" y="163772"/>
                      </a:cubicBezTo>
                      <a:cubicBezTo>
                        <a:pt x="60651" y="154295"/>
                        <a:pt x="64416" y="145207"/>
                        <a:pt x="71119" y="138508"/>
                      </a:cubicBezTo>
                      <a:lnTo>
                        <a:pt x="149998" y="59629"/>
                      </a:lnTo>
                      <a:lnTo>
                        <a:pt x="264134" y="173810"/>
                      </a:lnTo>
                      <a:close/>
                    </a:path>
                  </a:pathLst>
                </a:custGeom>
                <a:solidFill>
                  <a:srgbClr val="A26BFA"/>
                </a:solidFill>
                <a:ln>
                  <a:noFill/>
                </a:ln>
              </p:spPr>
            </p:sp>
          </p:grpSp>
          <p:sp>
            <p:nvSpPr>
              <p:cNvPr id="50" name="TextBox 50"/>
              <p:cNvSpPr txBox="1"/>
              <p:nvPr/>
            </p:nvSpPr>
            <p:spPr>
              <a:xfrm>
                <a:off x="4552950" y="3072765"/>
                <a:ext cx="1200150" cy="342900"/>
              </a:xfrm>
              <a:prstGeom prst="rect">
                <a:avLst/>
              </a:prstGeom>
              <a:noFill/>
              <a:ln>
                <a:noFill/>
              </a:ln>
            </p:spPr>
            <p:txBody>
              <a:bodyPr wrap="none" lIns="0" tIns="77152" rIns="0" bIns="0" anchor="t" anchorCtr="0">
                <a:noAutofit/>
              </a:bodyPr>
              <a:lstStyle/>
              <a:p>
                <a:pPr algn="ctr"/>
                <a:r>
                  <a:rPr lang="zh-CN" sz="1350" b="1" dirty="0">
                    <a:solidFill>
                      <a:srgbClr val="E8ECFF"/>
                    </a:solidFill>
                    <a:latin typeface="Microsoft YaHei"/>
                    <a:ea typeface="Microsoft YaHei"/>
                    <a:cs typeface="Microsoft YaHei"/>
                  </a:rPr>
                  <a:t>调用执行</a:t>
                </a:r>
              </a:p>
            </p:txBody>
          </p:sp>
          <p:sp>
            <p:nvSpPr>
              <p:cNvPr id="51" name="Line 51"/>
              <p:cNvSpPr/>
              <p:nvPr/>
            </p:nvSpPr>
            <p:spPr>
              <a:xfrm>
                <a:off x="4648200" y="3505200"/>
                <a:ext cx="1009650" cy="9525"/>
              </a:xfrm>
              <a:custGeom>
                <a:avLst/>
                <a:gdLst/>
                <a:ahLst/>
                <a:cxnLst/>
                <a:rect l="l" t="t" r="r" b="b"/>
                <a:pathLst>
                  <a:path w="1009650" h="9525">
                    <a:moveTo>
                      <a:pt x="0" y="0"/>
                    </a:moveTo>
                    <a:lnTo>
                      <a:pt x="1009650" y="0"/>
                    </a:lnTo>
                  </a:path>
                </a:pathLst>
              </a:custGeom>
              <a:noFill/>
              <a:ln w="9525">
                <a:solidFill>
                  <a:srgbClr val="FFFFFF">
                    <a:alpha val="16000"/>
                  </a:srgbClr>
                </a:solidFill>
              </a:ln>
            </p:spPr>
          </p:sp>
          <p:sp>
            <p:nvSpPr>
              <p:cNvPr id="52" name="TextBox 52"/>
              <p:cNvSpPr txBox="1"/>
              <p:nvPr/>
            </p:nvSpPr>
            <p:spPr>
              <a:xfrm>
                <a:off x="4719638" y="3687128"/>
                <a:ext cx="866775" cy="247650"/>
              </a:xfrm>
              <a:prstGeom prst="rect">
                <a:avLst/>
              </a:prstGeom>
              <a:noFill/>
              <a:ln>
                <a:noFill/>
              </a:ln>
            </p:spPr>
            <p:txBody>
              <a:bodyPr wrap="none" lIns="0" tIns="55721" rIns="0" bIns="0" anchor="t" anchorCtr="0">
                <a:noAutofit/>
              </a:bodyPr>
              <a:lstStyle/>
              <a:p>
                <a:pPr algn="ctr"/>
                <a:r>
                  <a:rPr lang="zh-CN" sz="980" dirty="0">
                    <a:solidFill>
                      <a:srgbClr val="A8B0D0"/>
                    </a:solidFill>
                    <a:latin typeface="Microsoft YaHei"/>
                    <a:ea typeface="Microsoft YaHei"/>
                    <a:cs typeface="Microsoft YaHei"/>
                  </a:rPr>
                  <a:t>超时控制</a:t>
                </a:r>
              </a:p>
            </p:txBody>
          </p:sp>
          <p:sp>
            <p:nvSpPr>
              <p:cNvPr id="53" name="TextBox 53"/>
              <p:cNvSpPr txBox="1"/>
              <p:nvPr/>
            </p:nvSpPr>
            <p:spPr>
              <a:xfrm>
                <a:off x="4724286" y="3887152"/>
                <a:ext cx="857488" cy="247650"/>
              </a:xfrm>
              <a:prstGeom prst="rect">
                <a:avLst/>
              </a:prstGeom>
              <a:noFill/>
              <a:ln>
                <a:noFill/>
              </a:ln>
            </p:spPr>
            <p:txBody>
              <a:bodyPr wrap="none" lIns="0" tIns="55721" rIns="10" bIns="0" anchor="t" anchorCtr="0">
                <a:noAutofit/>
              </a:bodyPr>
              <a:lstStyle/>
              <a:p>
                <a:pPr algn="ctr"/>
                <a:r>
                  <a:rPr lang="zh-CN" sz="980" dirty="0">
                    <a:solidFill>
                      <a:srgbClr val="A8B0D0"/>
                    </a:solidFill>
                    <a:latin typeface="Microsoft YaHei"/>
                    <a:ea typeface="Microsoft YaHei"/>
                    <a:cs typeface="Microsoft YaHei"/>
                  </a:rPr>
                  <a:t>幂等 key</a:t>
                </a:r>
              </a:p>
            </p:txBody>
          </p:sp>
          <p:sp>
            <p:nvSpPr>
              <p:cNvPr id="54" name="TextBox 54"/>
              <p:cNvSpPr txBox="1"/>
              <p:nvPr/>
            </p:nvSpPr>
            <p:spPr>
              <a:xfrm>
                <a:off x="4854292" y="4363402"/>
                <a:ext cx="597456" cy="247650"/>
              </a:xfrm>
              <a:prstGeom prst="rect">
                <a:avLst/>
              </a:prstGeom>
              <a:noFill/>
              <a:ln>
                <a:noFill/>
              </a:ln>
            </p:spPr>
            <p:txBody>
              <a:bodyPr wrap="none" lIns="10" tIns="55721" rIns="0" bIns="0" anchor="t" anchorCtr="0">
                <a:noAutofit/>
              </a:bodyPr>
              <a:lstStyle/>
              <a:p>
                <a:pPr algn="ctr"/>
                <a:r>
                  <a:rPr lang="zh-CN" sz="980" dirty="0">
                    <a:solidFill>
                      <a:srgbClr val="A8B0D0"/>
                    </a:solidFill>
                    <a:latin typeface="Microsoft YaHei"/>
                    <a:ea typeface="Microsoft YaHei"/>
                    <a:cs typeface="Microsoft YaHei"/>
                  </a:rPr>
                  <a:t>输出:</a:t>
                </a:r>
              </a:p>
            </p:txBody>
          </p:sp>
          <p:sp>
            <p:nvSpPr>
              <p:cNvPr id="55" name="TextBox 55"/>
              <p:cNvSpPr txBox="1"/>
              <p:nvPr/>
            </p:nvSpPr>
            <p:spPr>
              <a:xfrm>
                <a:off x="4541282" y="4570095"/>
                <a:ext cx="1223486" cy="266700"/>
              </a:xfrm>
              <a:prstGeom prst="rect">
                <a:avLst/>
              </a:prstGeom>
              <a:noFill/>
              <a:ln>
                <a:noFill/>
              </a:ln>
            </p:spPr>
            <p:txBody>
              <a:bodyPr wrap="none" lIns="0" tIns="60008" rIns="0" bIns="0" anchor="t" anchorCtr="0">
                <a:noAutofit/>
              </a:bodyPr>
              <a:lstStyle/>
              <a:p>
                <a:pPr algn="ctr"/>
                <a:r>
                  <a:rPr lang="en-US" sz="1050" b="1" dirty="0">
                    <a:solidFill>
                      <a:srgbClr val="3DDDFC"/>
                    </a:solidFill>
                    <a:latin typeface="Microsoft YaHei"/>
                    <a:ea typeface="Microsoft YaHei"/>
                    <a:cs typeface="Microsoft YaHei"/>
                  </a:rPr>
                  <a:t>raw_result</a:t>
                </a:r>
              </a:p>
            </p:txBody>
          </p:sp>
          <p:sp>
            <p:nvSpPr>
              <p:cNvPr id="56" name="Rectangle 56"/>
              <p:cNvSpPr/>
              <p:nvPr/>
            </p:nvSpPr>
            <p:spPr>
              <a:xfrm>
                <a:off x="4533900" y="5334000"/>
                <a:ext cx="1238250" cy="228600"/>
              </a:xfrm>
              <a:prstGeom prst="roundRect">
                <a:avLst>
                  <a:gd name="adj" fmla="val 50000"/>
                </a:avLst>
              </a:prstGeom>
              <a:solidFill>
                <a:srgbClr val="A26BFA">
                  <a:alpha val="20000"/>
                </a:srgbClr>
              </a:solidFill>
              <a:ln w="9525">
                <a:solidFill>
                  <a:srgbClr val="A26BFA">
                    <a:alpha val="50000"/>
                  </a:srgbClr>
                </a:solidFill>
              </a:ln>
            </p:spPr>
          </p:sp>
          <p:sp>
            <p:nvSpPr>
              <p:cNvPr id="57" name="TextBox 57"/>
              <p:cNvSpPr txBox="1"/>
              <p:nvPr/>
            </p:nvSpPr>
            <p:spPr>
              <a:xfrm>
                <a:off x="4798104" y="5359718"/>
                <a:ext cx="709851" cy="209550"/>
              </a:xfrm>
              <a:prstGeom prst="rect">
                <a:avLst/>
              </a:prstGeom>
              <a:noFill/>
              <a:ln>
                <a:noFill/>
              </a:ln>
            </p:spPr>
            <p:txBody>
              <a:bodyPr wrap="none" lIns="0" tIns="47149" rIns="10" bIns="0" anchor="t" anchorCtr="0">
                <a:noAutofit/>
              </a:bodyPr>
              <a:lstStyle/>
              <a:p>
                <a:pPr algn="ctr"/>
                <a:r>
                  <a:rPr lang="en-US" sz="820" b="1" spc="150" dirty="0">
                    <a:solidFill>
                      <a:srgbClr val="A26BFA"/>
                    </a:solidFill>
                    <a:latin typeface="Microsoft YaHei"/>
                    <a:ea typeface="Microsoft YaHei"/>
                    <a:cs typeface="Microsoft YaHei"/>
                  </a:rPr>
                  <a:t>EXECUTE</a:t>
                </a:r>
              </a:p>
            </p:txBody>
          </p:sp>
        </p:grpSp>
        <p:grpSp>
          <p:nvGrpSpPr>
            <p:cNvPr id="74" name="step-4"/>
            <p:cNvGrpSpPr/>
            <p:nvPr/>
          </p:nvGrpSpPr>
          <p:grpSpPr>
            <a:xfrm>
              <a:off x="6229350" y="1695450"/>
              <a:ext cx="1619250" cy="4019550"/>
              <a:chOff x="6229350" y="1695450"/>
              <a:chExt cx="1619250" cy="4019550"/>
            </a:xfrm>
          </p:grpSpPr>
          <p:sp>
            <p:nvSpPr>
              <p:cNvPr id="59" name="Ellipse 59"/>
              <p:cNvSpPr/>
              <p:nvPr/>
            </p:nvSpPr>
            <p:spPr>
              <a:xfrm>
                <a:off x="6829425" y="1695450"/>
                <a:ext cx="419100" cy="419100"/>
              </a:xfrm>
              <a:prstGeom prst="ellipse">
                <a:avLst/>
              </a:prstGeom>
              <a:solidFill>
                <a:srgbClr val="0A0E27"/>
              </a:solidFill>
              <a:ln w="19050">
                <a:solidFill>
                  <a:srgbClr val="A26BFA"/>
                </a:solidFill>
              </a:ln>
            </p:spPr>
          </p:sp>
          <p:sp>
            <p:nvSpPr>
              <p:cNvPr id="60" name="TextBox 60"/>
              <p:cNvSpPr txBox="1"/>
              <p:nvPr/>
            </p:nvSpPr>
            <p:spPr>
              <a:xfrm>
                <a:off x="6862286" y="1798320"/>
                <a:ext cx="353378" cy="266700"/>
              </a:xfrm>
              <a:prstGeom prst="rect">
                <a:avLst/>
              </a:prstGeom>
              <a:noFill/>
              <a:ln>
                <a:noFill/>
              </a:ln>
            </p:spPr>
            <p:txBody>
              <a:bodyPr wrap="none" lIns="0" tIns="60007" rIns="0" bIns="0" anchor="t" anchorCtr="0">
                <a:noAutofit/>
              </a:bodyPr>
              <a:lstStyle/>
              <a:p>
                <a:pPr algn="ctr"/>
                <a:r>
                  <a:rPr lang="en-US" sz="1050" b="1" dirty="0">
                    <a:solidFill>
                      <a:srgbClr val="A26BFA"/>
                    </a:solidFill>
                    <a:latin typeface="Microsoft YaHei"/>
                    <a:ea typeface="Microsoft YaHei"/>
                    <a:cs typeface="Microsoft YaHei"/>
                  </a:rPr>
                  <a:t>04</a:t>
                </a:r>
              </a:p>
            </p:txBody>
          </p:sp>
          <p:sp>
            <p:nvSpPr>
              <p:cNvPr id="61" name="Rectangle 61"/>
              <p:cNvSpPr/>
              <p:nvPr/>
            </p:nvSpPr>
            <p:spPr>
              <a:xfrm>
                <a:off x="6229350" y="2324100"/>
                <a:ext cx="1619250" cy="3390900"/>
              </a:xfrm>
              <a:prstGeom prst="roundRect">
                <a:avLst>
                  <a:gd name="adj" fmla="val 9412"/>
                </a:avLst>
              </a:prstGeom>
              <a:gradFill>
                <a:gsLst>
                  <a:gs pos="0">
                    <a:srgbClr val="1A2150">
                      <a:alpha val="78000"/>
                    </a:srgbClr>
                  </a:gs>
                  <a:gs pos="100000">
                    <a:srgbClr val="1A2150">
                      <a:alpha val="40000"/>
                    </a:srgbClr>
                  </a:gs>
                </a:gsLst>
                <a:lin ang="5400000" scaled="1"/>
              </a:gradFill>
              <a:ln w="9525">
                <a:solidFill>
                  <a:srgbClr val="FFFFFF">
                    <a:alpha val="14000"/>
                  </a:srgbClr>
                </a:solidFill>
              </a:ln>
            </p:spPr>
          </p:sp>
          <p:sp>
            <p:nvSpPr>
              <p:cNvPr id="62" name="Rectangle 62"/>
              <p:cNvSpPr/>
              <p:nvPr/>
            </p:nvSpPr>
            <p:spPr>
              <a:xfrm>
                <a:off x="6400800" y="2333625"/>
                <a:ext cx="127635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grpSp>
            <p:nvGrpSpPr>
              <p:cNvPr id="65" name="Group 65"/>
              <p:cNvGrpSpPr/>
              <p:nvPr/>
            </p:nvGrpSpPr>
            <p:grpSpPr>
              <a:xfrm>
                <a:off x="6884194" y="2607469"/>
                <a:ext cx="309562" cy="309562"/>
                <a:chOff x="6884194" y="2607469"/>
                <a:chExt cx="309562" cy="309562"/>
              </a:xfrm>
            </p:grpSpPr>
            <p:sp>
              <p:nvSpPr>
                <p:cNvPr id="63" name="Freeform 63"/>
                <p:cNvSpPr/>
                <p:nvPr/>
              </p:nvSpPr>
              <p:spPr>
                <a:xfrm>
                  <a:off x="6896100" y="2619375"/>
                  <a:ext cx="285750" cy="285750"/>
                </a:xfrm>
                <a:custGeom>
                  <a:avLst/>
                  <a:gdLst/>
                  <a:ahLst/>
                  <a:cxnLst/>
                  <a:rect l="l" t="t" r="r" b="b"/>
                  <a:pathLst>
                    <a:path w="285750" h="285750">
                      <a:moveTo>
                        <a:pt x="285750" y="142875"/>
                      </a:moveTo>
                      <a:cubicBezTo>
                        <a:pt x="285750" y="221783"/>
                        <a:pt x="221783" y="285750"/>
                        <a:pt x="142875" y="285750"/>
                      </a:cubicBezTo>
                      <a:cubicBezTo>
                        <a:pt x="63967" y="285750"/>
                        <a:pt x="0" y="221783"/>
                        <a:pt x="0" y="142875"/>
                      </a:cubicBezTo>
                      <a:cubicBezTo>
                        <a:pt x="0" y="63967"/>
                        <a:pt x="63967" y="0"/>
                        <a:pt x="142875" y="0"/>
                      </a:cubicBezTo>
                      <a:cubicBezTo>
                        <a:pt x="221783" y="0"/>
                        <a:pt x="285750" y="63967"/>
                        <a:pt x="285750" y="142875"/>
                      </a:cubicBezTo>
                      <a:close/>
                    </a:path>
                  </a:pathLst>
                </a:custGeom>
                <a:solidFill>
                  <a:srgbClr val="A26BFA">
                    <a:alpha val="20000"/>
                  </a:srgbClr>
                </a:solidFill>
                <a:ln>
                  <a:noFill/>
                </a:ln>
              </p:spPr>
            </p:sp>
            <p:sp>
              <p:nvSpPr>
                <p:cNvPr id="64" name="Freeform 64"/>
                <p:cNvSpPr/>
                <p:nvPr/>
              </p:nvSpPr>
              <p:spPr>
                <a:xfrm>
                  <a:off x="6884194" y="2607469"/>
                  <a:ext cx="309562" cy="309562"/>
                </a:xfrm>
                <a:custGeom>
                  <a:avLst/>
                  <a:gdLst/>
                  <a:ahLst/>
                  <a:cxnLst/>
                  <a:rect l="l" t="t" r="r" b="b"/>
                  <a:pathLst>
                    <a:path w="309562" h="309562">
                      <a:moveTo>
                        <a:pt x="222736" y="110639"/>
                      </a:moveTo>
                      <a:cubicBezTo>
                        <a:pt x="224972" y="112872"/>
                        <a:pt x="226228" y="115902"/>
                        <a:pt x="226228" y="119062"/>
                      </a:cubicBezTo>
                      <a:cubicBezTo>
                        <a:pt x="226228" y="122223"/>
                        <a:pt x="224972" y="125253"/>
                        <a:pt x="222736" y="127486"/>
                      </a:cubicBezTo>
                      <a:lnTo>
                        <a:pt x="139392" y="210830"/>
                      </a:lnTo>
                      <a:cubicBezTo>
                        <a:pt x="137159" y="213066"/>
                        <a:pt x="134129" y="214322"/>
                        <a:pt x="130969" y="214322"/>
                      </a:cubicBezTo>
                      <a:cubicBezTo>
                        <a:pt x="127809" y="214322"/>
                        <a:pt x="124778" y="213066"/>
                        <a:pt x="122545" y="210830"/>
                      </a:cubicBezTo>
                      <a:lnTo>
                        <a:pt x="86826" y="175111"/>
                      </a:lnTo>
                      <a:cubicBezTo>
                        <a:pt x="82174" y="170459"/>
                        <a:pt x="82174" y="162916"/>
                        <a:pt x="86826" y="158264"/>
                      </a:cubicBezTo>
                      <a:cubicBezTo>
                        <a:pt x="91479" y="153612"/>
                        <a:pt x="99021" y="153612"/>
                        <a:pt x="103674" y="158264"/>
                      </a:cubicBezTo>
                      <a:lnTo>
                        <a:pt x="130969" y="185574"/>
                      </a:lnTo>
                      <a:lnTo>
                        <a:pt x="205889" y="110639"/>
                      </a:lnTo>
                      <a:cubicBezTo>
                        <a:pt x="208122" y="108403"/>
                        <a:pt x="211152" y="107147"/>
                        <a:pt x="214312" y="107147"/>
                      </a:cubicBezTo>
                      <a:cubicBezTo>
                        <a:pt x="217473" y="107147"/>
                        <a:pt x="220503" y="108403"/>
                        <a:pt x="222736" y="110639"/>
                      </a:cubicBezTo>
                      <a:close/>
                      <a:moveTo>
                        <a:pt x="309562" y="154781"/>
                      </a:moveTo>
                      <a:cubicBezTo>
                        <a:pt x="309562" y="240265"/>
                        <a:pt x="240265" y="309562"/>
                        <a:pt x="154781" y="309562"/>
                      </a:cubicBezTo>
                      <a:cubicBezTo>
                        <a:pt x="69298" y="309562"/>
                        <a:pt x="0" y="240265"/>
                        <a:pt x="0" y="154781"/>
                      </a:cubicBezTo>
                      <a:cubicBezTo>
                        <a:pt x="0" y="69298"/>
                        <a:pt x="69298" y="0"/>
                        <a:pt x="154781" y="0"/>
                      </a:cubicBezTo>
                      <a:cubicBezTo>
                        <a:pt x="240227" y="90"/>
                        <a:pt x="309472" y="69335"/>
                        <a:pt x="309562" y="154781"/>
                      </a:cubicBezTo>
                      <a:close/>
                      <a:moveTo>
                        <a:pt x="285750" y="154781"/>
                      </a:moveTo>
                      <a:cubicBezTo>
                        <a:pt x="285750" y="82449"/>
                        <a:pt x="227113" y="23812"/>
                        <a:pt x="154781" y="23812"/>
                      </a:cubicBezTo>
                      <a:cubicBezTo>
                        <a:pt x="82449" y="23812"/>
                        <a:pt x="23812" y="82449"/>
                        <a:pt x="23812" y="154781"/>
                      </a:cubicBezTo>
                      <a:cubicBezTo>
                        <a:pt x="23812" y="227113"/>
                        <a:pt x="82449" y="285750"/>
                        <a:pt x="154781" y="285750"/>
                      </a:cubicBezTo>
                      <a:cubicBezTo>
                        <a:pt x="227079" y="285668"/>
                        <a:pt x="285668" y="227079"/>
                        <a:pt x="285750" y="154781"/>
                      </a:cubicBezTo>
                      <a:close/>
                    </a:path>
                  </a:pathLst>
                </a:custGeom>
                <a:solidFill>
                  <a:srgbClr val="A26BFA"/>
                </a:solidFill>
                <a:ln>
                  <a:noFill/>
                </a:ln>
              </p:spPr>
            </p:sp>
          </p:grpSp>
          <p:sp>
            <p:nvSpPr>
              <p:cNvPr id="66" name="TextBox 66"/>
              <p:cNvSpPr txBox="1"/>
              <p:nvPr/>
            </p:nvSpPr>
            <p:spPr>
              <a:xfrm>
                <a:off x="6438900" y="3072765"/>
                <a:ext cx="1200150" cy="342900"/>
              </a:xfrm>
              <a:prstGeom prst="rect">
                <a:avLst/>
              </a:prstGeom>
              <a:noFill/>
              <a:ln>
                <a:noFill/>
              </a:ln>
            </p:spPr>
            <p:txBody>
              <a:bodyPr wrap="none" lIns="0" tIns="77152" rIns="0" bIns="0" anchor="t" anchorCtr="0">
                <a:noAutofit/>
              </a:bodyPr>
              <a:lstStyle/>
              <a:p>
                <a:pPr algn="ctr"/>
                <a:r>
                  <a:rPr lang="zh-CN" sz="1350" b="1" dirty="0">
                    <a:solidFill>
                      <a:srgbClr val="E8ECFF"/>
                    </a:solidFill>
                    <a:latin typeface="Microsoft YaHei"/>
                    <a:ea typeface="Microsoft YaHei"/>
                    <a:cs typeface="Microsoft YaHei"/>
                  </a:rPr>
                  <a:t>验证返回</a:t>
                </a:r>
              </a:p>
            </p:txBody>
          </p:sp>
          <p:sp>
            <p:nvSpPr>
              <p:cNvPr id="67" name="Line 67"/>
              <p:cNvSpPr/>
              <p:nvPr/>
            </p:nvSpPr>
            <p:spPr>
              <a:xfrm>
                <a:off x="6534150" y="3505200"/>
                <a:ext cx="1009650" cy="9525"/>
              </a:xfrm>
              <a:custGeom>
                <a:avLst/>
                <a:gdLst/>
                <a:ahLst/>
                <a:cxnLst/>
                <a:rect l="l" t="t" r="r" b="b"/>
                <a:pathLst>
                  <a:path w="1009650" h="9525">
                    <a:moveTo>
                      <a:pt x="0" y="0"/>
                    </a:moveTo>
                    <a:lnTo>
                      <a:pt x="1009650" y="0"/>
                    </a:lnTo>
                  </a:path>
                </a:pathLst>
              </a:custGeom>
              <a:noFill/>
              <a:ln w="9525">
                <a:solidFill>
                  <a:srgbClr val="FFFFFF">
                    <a:alpha val="16000"/>
                  </a:srgbClr>
                </a:solidFill>
              </a:ln>
            </p:spPr>
          </p:sp>
          <p:sp>
            <p:nvSpPr>
              <p:cNvPr id="68" name="TextBox 68"/>
              <p:cNvSpPr txBox="1"/>
              <p:nvPr/>
            </p:nvSpPr>
            <p:spPr>
              <a:xfrm>
                <a:off x="6401276" y="3687128"/>
                <a:ext cx="1275397" cy="247650"/>
              </a:xfrm>
              <a:prstGeom prst="rect">
                <a:avLst/>
              </a:prstGeom>
              <a:noFill/>
              <a:ln>
                <a:noFill/>
              </a:ln>
            </p:spPr>
            <p:txBody>
              <a:bodyPr wrap="none" lIns="0" tIns="55721" rIns="0" bIns="0" anchor="t" anchorCtr="0">
                <a:noAutofit/>
              </a:bodyPr>
              <a:lstStyle/>
              <a:p>
                <a:pPr algn="ctr"/>
                <a:r>
                  <a:rPr lang="en-US" sz="980" dirty="0">
                    <a:solidFill>
                      <a:srgbClr val="A8B0D0"/>
                    </a:solidFill>
                    <a:latin typeface="Microsoft YaHei"/>
                    <a:ea typeface="Microsoft YaHei"/>
                    <a:cs typeface="Microsoft YaHei"/>
                  </a:rPr>
                  <a:t>JSON schema</a:t>
                </a:r>
              </a:p>
            </p:txBody>
          </p:sp>
          <p:sp>
            <p:nvSpPr>
              <p:cNvPr id="69" name="TextBox 69"/>
              <p:cNvSpPr txBox="1"/>
              <p:nvPr/>
            </p:nvSpPr>
            <p:spPr>
              <a:xfrm>
                <a:off x="6605588" y="3887152"/>
                <a:ext cx="866775" cy="247650"/>
              </a:xfrm>
              <a:prstGeom prst="rect">
                <a:avLst/>
              </a:prstGeom>
              <a:noFill/>
              <a:ln>
                <a:noFill/>
              </a:ln>
            </p:spPr>
            <p:txBody>
              <a:bodyPr wrap="none" lIns="0" tIns="55721" rIns="0" bIns="0" anchor="t" anchorCtr="0">
                <a:noAutofit/>
              </a:bodyPr>
              <a:lstStyle/>
              <a:p>
                <a:pPr algn="ctr"/>
                <a:r>
                  <a:rPr lang="zh-CN" sz="980" dirty="0">
                    <a:solidFill>
                      <a:srgbClr val="A8B0D0"/>
                    </a:solidFill>
                    <a:latin typeface="Microsoft YaHei"/>
                    <a:ea typeface="Microsoft YaHei"/>
                    <a:cs typeface="Microsoft YaHei"/>
                  </a:rPr>
                  <a:t>业务规则</a:t>
                </a:r>
              </a:p>
            </p:txBody>
          </p:sp>
          <p:sp>
            <p:nvSpPr>
              <p:cNvPr id="70" name="TextBox 70"/>
              <p:cNvSpPr txBox="1"/>
              <p:nvPr/>
            </p:nvSpPr>
            <p:spPr>
              <a:xfrm>
                <a:off x="6740252" y="4363402"/>
                <a:ext cx="597456" cy="247650"/>
              </a:xfrm>
              <a:prstGeom prst="rect">
                <a:avLst/>
              </a:prstGeom>
              <a:noFill/>
              <a:ln>
                <a:noFill/>
              </a:ln>
            </p:spPr>
            <p:txBody>
              <a:bodyPr wrap="none" lIns="0" tIns="55721" rIns="10" bIns="0" anchor="t" anchorCtr="0">
                <a:noAutofit/>
              </a:bodyPr>
              <a:lstStyle/>
              <a:p>
                <a:pPr algn="ctr"/>
                <a:r>
                  <a:rPr lang="zh-CN" sz="980" dirty="0">
                    <a:solidFill>
                      <a:srgbClr val="A8B0D0"/>
                    </a:solidFill>
                    <a:latin typeface="Microsoft YaHei"/>
                    <a:ea typeface="Microsoft YaHei"/>
                    <a:cs typeface="Microsoft YaHei"/>
                  </a:rPr>
                  <a:t>输出:</a:t>
                </a:r>
              </a:p>
            </p:txBody>
          </p:sp>
          <p:sp>
            <p:nvSpPr>
              <p:cNvPr id="71" name="TextBox 71"/>
              <p:cNvSpPr txBox="1"/>
              <p:nvPr/>
            </p:nvSpPr>
            <p:spPr>
              <a:xfrm>
                <a:off x="6462236" y="4570095"/>
                <a:ext cx="1153478" cy="266700"/>
              </a:xfrm>
              <a:prstGeom prst="rect">
                <a:avLst/>
              </a:prstGeom>
              <a:noFill/>
              <a:ln>
                <a:noFill/>
              </a:ln>
            </p:spPr>
            <p:txBody>
              <a:bodyPr wrap="none" lIns="0" tIns="60008" rIns="0" bIns="0" anchor="t" anchorCtr="0">
                <a:noAutofit/>
              </a:bodyPr>
              <a:lstStyle/>
              <a:p>
                <a:pPr algn="ctr"/>
                <a:r>
                  <a:rPr lang="en-US" sz="1050" b="1" dirty="0">
                    <a:solidFill>
                      <a:srgbClr val="3DDDFC"/>
                    </a:solidFill>
                    <a:latin typeface="Microsoft YaHei"/>
                    <a:ea typeface="Microsoft YaHei"/>
                    <a:cs typeface="Microsoft YaHei"/>
                  </a:rPr>
                  <a:t>valid / fail</a:t>
                </a:r>
              </a:p>
            </p:txBody>
          </p:sp>
          <p:sp>
            <p:nvSpPr>
              <p:cNvPr id="72" name="Rectangle 72"/>
              <p:cNvSpPr/>
              <p:nvPr/>
            </p:nvSpPr>
            <p:spPr>
              <a:xfrm>
                <a:off x="6419850" y="5334000"/>
                <a:ext cx="1238250" cy="228600"/>
              </a:xfrm>
              <a:prstGeom prst="roundRect">
                <a:avLst>
                  <a:gd name="adj" fmla="val 50000"/>
                </a:avLst>
              </a:prstGeom>
              <a:solidFill>
                <a:srgbClr val="A26BFA">
                  <a:alpha val="20000"/>
                </a:srgbClr>
              </a:solidFill>
              <a:ln w="9525">
                <a:solidFill>
                  <a:srgbClr val="A26BFA">
                    <a:alpha val="50000"/>
                  </a:srgbClr>
                </a:solidFill>
              </a:ln>
            </p:spPr>
          </p:sp>
          <p:sp>
            <p:nvSpPr>
              <p:cNvPr id="73" name="TextBox 73"/>
              <p:cNvSpPr txBox="1"/>
              <p:nvPr/>
            </p:nvSpPr>
            <p:spPr>
              <a:xfrm>
                <a:off x="6660480" y="5359718"/>
                <a:ext cx="756999" cy="209550"/>
              </a:xfrm>
              <a:prstGeom prst="rect">
                <a:avLst/>
              </a:prstGeom>
              <a:noFill/>
              <a:ln>
                <a:noFill/>
              </a:ln>
            </p:spPr>
            <p:txBody>
              <a:bodyPr wrap="none" lIns="0" tIns="47149" rIns="10" bIns="0" anchor="t" anchorCtr="0">
                <a:noAutofit/>
              </a:bodyPr>
              <a:lstStyle/>
              <a:p>
                <a:pPr algn="ctr"/>
                <a:r>
                  <a:rPr lang="en-US" sz="820" b="1" spc="150" dirty="0">
                    <a:solidFill>
                      <a:srgbClr val="A26BFA"/>
                    </a:solidFill>
                    <a:latin typeface="Microsoft YaHei"/>
                    <a:ea typeface="Microsoft YaHei"/>
                    <a:cs typeface="Microsoft YaHei"/>
                  </a:rPr>
                  <a:t>VALIDATE</a:t>
                </a:r>
              </a:p>
            </p:txBody>
          </p:sp>
        </p:grpSp>
        <p:grpSp>
          <p:nvGrpSpPr>
            <p:cNvPr id="90" name="step-5"/>
            <p:cNvGrpSpPr/>
            <p:nvPr/>
          </p:nvGrpSpPr>
          <p:grpSpPr>
            <a:xfrm>
              <a:off x="8078152" y="1695450"/>
              <a:ext cx="1693545" cy="4019550"/>
              <a:chOff x="8078152" y="1695450"/>
              <a:chExt cx="1693545" cy="4019550"/>
            </a:xfrm>
          </p:grpSpPr>
          <p:sp>
            <p:nvSpPr>
              <p:cNvPr id="75" name="Ellipse 75"/>
              <p:cNvSpPr/>
              <p:nvPr/>
            </p:nvSpPr>
            <p:spPr>
              <a:xfrm>
                <a:off x="8715375" y="1695450"/>
                <a:ext cx="419100" cy="419100"/>
              </a:xfrm>
              <a:prstGeom prst="ellipse">
                <a:avLst/>
              </a:prstGeom>
              <a:solidFill>
                <a:srgbClr val="0A0E27"/>
              </a:solidFill>
              <a:ln w="19050">
                <a:solidFill>
                  <a:srgbClr val="3DDDFC"/>
                </a:solidFill>
              </a:ln>
            </p:spPr>
          </p:sp>
          <p:sp>
            <p:nvSpPr>
              <p:cNvPr id="76" name="TextBox 76"/>
              <p:cNvSpPr txBox="1"/>
              <p:nvPr/>
            </p:nvSpPr>
            <p:spPr>
              <a:xfrm>
                <a:off x="8748236" y="1798320"/>
                <a:ext cx="353378" cy="266700"/>
              </a:xfrm>
              <a:prstGeom prst="rect">
                <a:avLst/>
              </a:prstGeom>
              <a:noFill/>
              <a:ln>
                <a:noFill/>
              </a:ln>
            </p:spPr>
            <p:txBody>
              <a:bodyPr wrap="none" lIns="0" tIns="60007" rIns="0" bIns="0" anchor="t" anchorCtr="0">
                <a:noAutofit/>
              </a:bodyPr>
              <a:lstStyle/>
              <a:p>
                <a:pPr algn="ctr"/>
                <a:r>
                  <a:rPr lang="en-US" sz="1050" b="1" dirty="0">
                    <a:solidFill>
                      <a:srgbClr val="3DDDFC"/>
                    </a:solidFill>
                    <a:latin typeface="Microsoft YaHei"/>
                    <a:ea typeface="Microsoft YaHei"/>
                    <a:cs typeface="Microsoft YaHei"/>
                  </a:rPr>
                  <a:t>05</a:t>
                </a:r>
              </a:p>
            </p:txBody>
          </p:sp>
          <p:sp>
            <p:nvSpPr>
              <p:cNvPr id="77" name="Rectangle 77"/>
              <p:cNvSpPr/>
              <p:nvPr/>
            </p:nvSpPr>
            <p:spPr>
              <a:xfrm>
                <a:off x="8115300" y="2324100"/>
                <a:ext cx="1619250" cy="3390900"/>
              </a:xfrm>
              <a:prstGeom prst="roundRect">
                <a:avLst>
                  <a:gd name="adj" fmla="val 9412"/>
                </a:avLst>
              </a:prstGeom>
              <a:gradFill>
                <a:gsLst>
                  <a:gs pos="0">
                    <a:srgbClr val="1A2150">
                      <a:alpha val="78000"/>
                    </a:srgbClr>
                  </a:gs>
                  <a:gs pos="100000">
                    <a:srgbClr val="1A2150">
                      <a:alpha val="40000"/>
                    </a:srgbClr>
                  </a:gs>
                </a:gsLst>
                <a:lin ang="5400000" scaled="1"/>
              </a:gradFill>
              <a:ln w="9525">
                <a:solidFill>
                  <a:srgbClr val="FFFFFF">
                    <a:alpha val="14000"/>
                  </a:srgbClr>
                </a:solidFill>
              </a:ln>
            </p:spPr>
          </p:sp>
          <p:sp>
            <p:nvSpPr>
              <p:cNvPr id="78" name="Rectangle 78"/>
              <p:cNvSpPr/>
              <p:nvPr/>
            </p:nvSpPr>
            <p:spPr>
              <a:xfrm>
                <a:off x="8286750" y="2333625"/>
                <a:ext cx="127635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grpSp>
            <p:nvGrpSpPr>
              <p:cNvPr id="81" name="Group 81"/>
              <p:cNvGrpSpPr/>
              <p:nvPr/>
            </p:nvGrpSpPr>
            <p:grpSpPr>
              <a:xfrm>
                <a:off x="8782050" y="2608220"/>
                <a:ext cx="285750" cy="294114"/>
                <a:chOff x="8782050" y="2608220"/>
                <a:chExt cx="285750" cy="294114"/>
              </a:xfrm>
            </p:grpSpPr>
            <p:sp>
              <p:nvSpPr>
                <p:cNvPr id="79" name="Freeform 79"/>
                <p:cNvSpPr/>
                <p:nvPr/>
              </p:nvSpPr>
              <p:spPr>
                <a:xfrm>
                  <a:off x="8793956" y="2631281"/>
                  <a:ext cx="261938" cy="261938"/>
                </a:xfrm>
                <a:custGeom>
                  <a:avLst/>
                  <a:gdLst/>
                  <a:ahLst/>
                  <a:cxnLst/>
                  <a:rect l="l" t="t" r="r" b="b"/>
                  <a:pathLst>
                    <a:path w="261938" h="261938">
                      <a:moveTo>
                        <a:pt x="261938" y="130969"/>
                      </a:moveTo>
                      <a:cubicBezTo>
                        <a:pt x="261938" y="203301"/>
                        <a:pt x="203301" y="261938"/>
                        <a:pt x="130969" y="261938"/>
                      </a:cubicBezTo>
                      <a:cubicBezTo>
                        <a:pt x="58637" y="261938"/>
                        <a:pt x="0" y="203301"/>
                        <a:pt x="0" y="130969"/>
                      </a:cubicBezTo>
                      <a:cubicBezTo>
                        <a:pt x="0" y="58637"/>
                        <a:pt x="58637" y="0"/>
                        <a:pt x="130969" y="0"/>
                      </a:cubicBezTo>
                      <a:cubicBezTo>
                        <a:pt x="203301" y="0"/>
                        <a:pt x="261938" y="58637"/>
                        <a:pt x="261938" y="130969"/>
                      </a:cubicBezTo>
                      <a:close/>
                    </a:path>
                  </a:pathLst>
                </a:custGeom>
                <a:solidFill>
                  <a:srgbClr val="3DDDFC">
                    <a:alpha val="20000"/>
                  </a:srgbClr>
                </a:solidFill>
                <a:ln>
                  <a:noFill/>
                </a:ln>
              </p:spPr>
            </p:sp>
            <p:sp>
              <p:nvSpPr>
                <p:cNvPr id="80" name="Freeform 80"/>
                <p:cNvSpPr/>
                <p:nvPr/>
              </p:nvSpPr>
              <p:spPr>
                <a:xfrm>
                  <a:off x="8782050" y="2608220"/>
                  <a:ext cx="285750" cy="294114"/>
                </a:xfrm>
                <a:custGeom>
                  <a:avLst/>
                  <a:gdLst/>
                  <a:ahLst/>
                  <a:cxnLst/>
                  <a:rect l="l" t="t" r="r" b="b"/>
                  <a:pathLst>
                    <a:path w="285750" h="294114">
                      <a:moveTo>
                        <a:pt x="285750" y="34968"/>
                      </a:moveTo>
                      <a:lnTo>
                        <a:pt x="285750" y="106405"/>
                      </a:lnTo>
                      <a:cubicBezTo>
                        <a:pt x="285750" y="112981"/>
                        <a:pt x="280419" y="118312"/>
                        <a:pt x="273844" y="118312"/>
                      </a:cubicBezTo>
                      <a:lnTo>
                        <a:pt x="202406" y="118312"/>
                      </a:lnTo>
                      <a:cubicBezTo>
                        <a:pt x="195831" y="118312"/>
                        <a:pt x="190500" y="112981"/>
                        <a:pt x="190500" y="106405"/>
                      </a:cubicBezTo>
                      <a:cubicBezTo>
                        <a:pt x="190500" y="99830"/>
                        <a:pt x="195831" y="94499"/>
                        <a:pt x="202406" y="94499"/>
                      </a:cubicBezTo>
                      <a:lnTo>
                        <a:pt x="245105" y="94499"/>
                      </a:lnTo>
                      <a:lnTo>
                        <a:pt x="223331" y="72726"/>
                      </a:lnTo>
                      <a:cubicBezTo>
                        <a:pt x="201203" y="50497"/>
                        <a:pt x="171159" y="37956"/>
                        <a:pt x="139794" y="37855"/>
                      </a:cubicBezTo>
                      <a:lnTo>
                        <a:pt x="139125" y="37855"/>
                      </a:lnTo>
                      <a:cubicBezTo>
                        <a:pt x="108022" y="37782"/>
                        <a:pt x="78141" y="49956"/>
                        <a:pt x="55944" y="71743"/>
                      </a:cubicBezTo>
                      <a:cubicBezTo>
                        <a:pt x="51215" y="76158"/>
                        <a:pt x="43826" y="75989"/>
                        <a:pt x="39305" y="71362"/>
                      </a:cubicBezTo>
                      <a:cubicBezTo>
                        <a:pt x="34783" y="66735"/>
                        <a:pt x="34783" y="59344"/>
                        <a:pt x="39306" y="54717"/>
                      </a:cubicBezTo>
                      <a:cubicBezTo>
                        <a:pt x="95291" y="0"/>
                        <a:pt x="184883" y="524"/>
                        <a:pt x="240223" y="55893"/>
                      </a:cubicBezTo>
                      <a:lnTo>
                        <a:pt x="261938" y="77667"/>
                      </a:lnTo>
                      <a:lnTo>
                        <a:pt x="261938" y="34968"/>
                      </a:lnTo>
                      <a:cubicBezTo>
                        <a:pt x="261938" y="28392"/>
                        <a:pt x="267268" y="23062"/>
                        <a:pt x="273844" y="23062"/>
                      </a:cubicBezTo>
                      <a:cubicBezTo>
                        <a:pt x="280419" y="23062"/>
                        <a:pt x="285750" y="28392"/>
                        <a:pt x="285750" y="34968"/>
                      </a:cubicBezTo>
                      <a:close/>
                      <a:moveTo>
                        <a:pt x="229806" y="236318"/>
                      </a:moveTo>
                      <a:cubicBezTo>
                        <a:pt x="183156" y="281885"/>
                        <a:pt x="108530" y="281447"/>
                        <a:pt x="62419" y="235335"/>
                      </a:cubicBezTo>
                      <a:lnTo>
                        <a:pt x="40645" y="213562"/>
                      </a:lnTo>
                      <a:lnTo>
                        <a:pt x="83344" y="213562"/>
                      </a:lnTo>
                      <a:cubicBezTo>
                        <a:pt x="89919" y="213562"/>
                        <a:pt x="95250" y="208231"/>
                        <a:pt x="95250" y="201655"/>
                      </a:cubicBezTo>
                      <a:cubicBezTo>
                        <a:pt x="95250" y="195080"/>
                        <a:pt x="89919" y="189749"/>
                        <a:pt x="83344" y="189749"/>
                      </a:cubicBezTo>
                      <a:lnTo>
                        <a:pt x="11906" y="189749"/>
                      </a:lnTo>
                      <a:cubicBezTo>
                        <a:pt x="5331" y="189749"/>
                        <a:pt x="0" y="195080"/>
                        <a:pt x="0" y="201655"/>
                      </a:cubicBezTo>
                      <a:lnTo>
                        <a:pt x="0" y="273093"/>
                      </a:lnTo>
                      <a:cubicBezTo>
                        <a:pt x="0" y="279669"/>
                        <a:pt x="5331" y="284999"/>
                        <a:pt x="11906" y="284999"/>
                      </a:cubicBezTo>
                      <a:cubicBezTo>
                        <a:pt x="18482" y="284999"/>
                        <a:pt x="23812" y="279669"/>
                        <a:pt x="23812" y="273093"/>
                      </a:cubicBezTo>
                      <a:lnTo>
                        <a:pt x="23812" y="230394"/>
                      </a:lnTo>
                      <a:lnTo>
                        <a:pt x="45586" y="252168"/>
                      </a:lnTo>
                      <a:cubicBezTo>
                        <a:pt x="72140" y="278855"/>
                        <a:pt x="108204" y="293908"/>
                        <a:pt x="145852" y="294018"/>
                      </a:cubicBezTo>
                      <a:lnTo>
                        <a:pt x="146640" y="294018"/>
                      </a:lnTo>
                      <a:cubicBezTo>
                        <a:pt x="183968" y="294114"/>
                        <a:pt x="219830" y="279501"/>
                        <a:pt x="246459" y="253343"/>
                      </a:cubicBezTo>
                      <a:cubicBezTo>
                        <a:pt x="250982" y="248717"/>
                        <a:pt x="250982" y="241326"/>
                        <a:pt x="246460" y="236699"/>
                      </a:cubicBezTo>
                      <a:cubicBezTo>
                        <a:pt x="241939" y="232072"/>
                        <a:pt x="234550" y="231903"/>
                        <a:pt x="229820" y="236318"/>
                      </a:cubicBezTo>
                      <a:close/>
                    </a:path>
                  </a:pathLst>
                </a:custGeom>
                <a:solidFill>
                  <a:srgbClr val="3DDDFC"/>
                </a:solidFill>
                <a:ln>
                  <a:noFill/>
                </a:ln>
              </p:spPr>
            </p:sp>
          </p:grpSp>
          <p:sp>
            <p:nvSpPr>
              <p:cNvPr id="82" name="TextBox 82"/>
              <p:cNvSpPr txBox="1"/>
              <p:nvPr/>
            </p:nvSpPr>
            <p:spPr>
              <a:xfrm>
                <a:off x="8324850" y="3072765"/>
                <a:ext cx="1200150" cy="342900"/>
              </a:xfrm>
              <a:prstGeom prst="rect">
                <a:avLst/>
              </a:prstGeom>
              <a:noFill/>
              <a:ln>
                <a:noFill/>
              </a:ln>
            </p:spPr>
            <p:txBody>
              <a:bodyPr wrap="none" lIns="0" tIns="77152" rIns="0" bIns="0" anchor="t" anchorCtr="0">
                <a:noAutofit/>
              </a:bodyPr>
              <a:lstStyle/>
              <a:p>
                <a:pPr algn="ctr"/>
                <a:r>
                  <a:rPr lang="zh-CN" sz="1350" b="1" dirty="0">
                    <a:solidFill>
                      <a:srgbClr val="E8ECFF"/>
                    </a:solidFill>
                    <a:latin typeface="Microsoft YaHei"/>
                    <a:ea typeface="Microsoft YaHei"/>
                    <a:cs typeface="Microsoft YaHei"/>
                  </a:rPr>
                  <a:t>重试回退</a:t>
                </a:r>
              </a:p>
            </p:txBody>
          </p:sp>
          <p:sp>
            <p:nvSpPr>
              <p:cNvPr id="83" name="Line 83"/>
              <p:cNvSpPr/>
              <p:nvPr/>
            </p:nvSpPr>
            <p:spPr>
              <a:xfrm>
                <a:off x="8420100" y="3505200"/>
                <a:ext cx="1009650" cy="9525"/>
              </a:xfrm>
              <a:custGeom>
                <a:avLst/>
                <a:gdLst/>
                <a:ahLst/>
                <a:cxnLst/>
                <a:rect l="l" t="t" r="r" b="b"/>
                <a:pathLst>
                  <a:path w="1009650" h="9525">
                    <a:moveTo>
                      <a:pt x="0" y="0"/>
                    </a:moveTo>
                    <a:lnTo>
                      <a:pt x="1009650" y="0"/>
                    </a:lnTo>
                  </a:path>
                </a:pathLst>
              </a:custGeom>
              <a:noFill/>
              <a:ln w="9525">
                <a:solidFill>
                  <a:srgbClr val="FFFFFF">
                    <a:alpha val="16000"/>
                  </a:srgbClr>
                </a:solidFill>
              </a:ln>
            </p:spPr>
          </p:sp>
          <p:sp>
            <p:nvSpPr>
              <p:cNvPr id="84" name="TextBox 84"/>
              <p:cNvSpPr txBox="1"/>
              <p:nvPr/>
            </p:nvSpPr>
            <p:spPr>
              <a:xfrm>
                <a:off x="8491538" y="3687128"/>
                <a:ext cx="866775" cy="247650"/>
              </a:xfrm>
              <a:prstGeom prst="rect">
                <a:avLst/>
              </a:prstGeom>
              <a:noFill/>
              <a:ln>
                <a:noFill/>
              </a:ln>
            </p:spPr>
            <p:txBody>
              <a:bodyPr wrap="none" lIns="0" tIns="55721" rIns="0" bIns="0" anchor="t" anchorCtr="0">
                <a:noAutofit/>
              </a:bodyPr>
              <a:lstStyle/>
              <a:p>
                <a:pPr algn="ctr"/>
                <a:r>
                  <a:rPr lang="zh-CN" sz="980" dirty="0">
                    <a:solidFill>
                      <a:srgbClr val="A8B0D0"/>
                    </a:solidFill>
                    <a:latin typeface="Microsoft YaHei"/>
                    <a:ea typeface="Microsoft YaHei"/>
                    <a:cs typeface="Microsoft YaHei"/>
                  </a:rPr>
                  <a:t>指数退避</a:t>
                </a:r>
              </a:p>
            </p:txBody>
          </p:sp>
          <p:sp>
            <p:nvSpPr>
              <p:cNvPr id="85" name="TextBox 85"/>
              <p:cNvSpPr txBox="1"/>
              <p:nvPr/>
            </p:nvSpPr>
            <p:spPr>
              <a:xfrm>
                <a:off x="8491538" y="3887152"/>
                <a:ext cx="866775" cy="247650"/>
              </a:xfrm>
              <a:prstGeom prst="rect">
                <a:avLst/>
              </a:prstGeom>
              <a:noFill/>
              <a:ln>
                <a:noFill/>
              </a:ln>
            </p:spPr>
            <p:txBody>
              <a:bodyPr wrap="none" lIns="0" tIns="55721" rIns="0" bIns="0" anchor="t" anchorCtr="0">
                <a:noAutofit/>
              </a:bodyPr>
              <a:lstStyle/>
              <a:p>
                <a:pPr algn="ctr"/>
                <a:r>
                  <a:rPr lang="zh-CN" sz="980" dirty="0">
                    <a:solidFill>
                      <a:srgbClr val="A8B0D0"/>
                    </a:solidFill>
                    <a:latin typeface="Microsoft YaHei"/>
                    <a:ea typeface="Microsoft YaHei"/>
                    <a:cs typeface="Microsoft YaHei"/>
                  </a:rPr>
                  <a:t>降级路径</a:t>
                </a:r>
              </a:p>
            </p:txBody>
          </p:sp>
          <p:sp>
            <p:nvSpPr>
              <p:cNvPr id="86" name="TextBox 86"/>
              <p:cNvSpPr txBox="1"/>
              <p:nvPr/>
            </p:nvSpPr>
            <p:spPr>
              <a:xfrm>
                <a:off x="8626202" y="4363402"/>
                <a:ext cx="597456" cy="247650"/>
              </a:xfrm>
              <a:prstGeom prst="rect">
                <a:avLst/>
              </a:prstGeom>
              <a:noFill/>
              <a:ln>
                <a:noFill/>
              </a:ln>
            </p:spPr>
            <p:txBody>
              <a:bodyPr wrap="none" lIns="0" tIns="55721" rIns="10" bIns="0" anchor="t" anchorCtr="0">
                <a:noAutofit/>
              </a:bodyPr>
              <a:lstStyle/>
              <a:p>
                <a:pPr algn="ctr"/>
                <a:r>
                  <a:rPr lang="zh-CN" sz="980" dirty="0">
                    <a:solidFill>
                      <a:srgbClr val="A8B0D0"/>
                    </a:solidFill>
                    <a:latin typeface="Microsoft YaHei"/>
                    <a:ea typeface="Microsoft YaHei"/>
                    <a:cs typeface="Microsoft YaHei"/>
                  </a:rPr>
                  <a:t>输出:</a:t>
                </a:r>
              </a:p>
            </p:txBody>
          </p:sp>
          <p:sp>
            <p:nvSpPr>
              <p:cNvPr id="87" name="TextBox 87"/>
              <p:cNvSpPr txBox="1"/>
              <p:nvPr/>
            </p:nvSpPr>
            <p:spPr>
              <a:xfrm>
                <a:off x="8078152" y="4570095"/>
                <a:ext cx="1693545" cy="266700"/>
              </a:xfrm>
              <a:prstGeom prst="rect">
                <a:avLst/>
              </a:prstGeom>
              <a:noFill/>
              <a:ln>
                <a:noFill/>
              </a:ln>
            </p:spPr>
            <p:txBody>
              <a:bodyPr wrap="none" lIns="0" tIns="60008" rIns="0" bIns="0" anchor="t" anchorCtr="0">
                <a:noAutofit/>
              </a:bodyPr>
              <a:lstStyle/>
              <a:p>
                <a:pPr algn="ctr"/>
                <a:r>
                  <a:rPr lang="en-US" sz="1050" b="1" dirty="0">
                    <a:solidFill>
                      <a:srgbClr val="3DDDFC"/>
                    </a:solidFill>
                    <a:latin typeface="Microsoft YaHei"/>
                    <a:ea typeface="Microsoft YaHei"/>
                    <a:cs typeface="Microsoft YaHei"/>
                  </a:rPr>
                  <a:t>retry / fallback</a:t>
                </a:r>
              </a:p>
            </p:txBody>
          </p:sp>
          <p:sp>
            <p:nvSpPr>
              <p:cNvPr id="88" name="Rectangle 88"/>
              <p:cNvSpPr/>
              <p:nvPr/>
            </p:nvSpPr>
            <p:spPr>
              <a:xfrm>
                <a:off x="8305800" y="5334000"/>
                <a:ext cx="1238250" cy="228600"/>
              </a:xfrm>
              <a:prstGeom prst="roundRect">
                <a:avLst>
                  <a:gd name="adj" fmla="val 50000"/>
                </a:avLst>
              </a:prstGeom>
              <a:solidFill>
                <a:srgbClr val="3DDDFC">
                  <a:alpha val="20000"/>
                </a:srgbClr>
              </a:solidFill>
              <a:ln w="9525">
                <a:solidFill>
                  <a:srgbClr val="3DDDFC">
                    <a:alpha val="50000"/>
                  </a:srgbClr>
                </a:solidFill>
              </a:ln>
            </p:spPr>
          </p:sp>
          <p:sp>
            <p:nvSpPr>
              <p:cNvPr id="89" name="TextBox 89"/>
              <p:cNvSpPr txBox="1"/>
              <p:nvPr/>
            </p:nvSpPr>
            <p:spPr>
              <a:xfrm>
                <a:off x="8554279" y="5359718"/>
                <a:ext cx="741283" cy="209550"/>
              </a:xfrm>
              <a:prstGeom prst="rect">
                <a:avLst/>
              </a:prstGeom>
              <a:noFill/>
              <a:ln>
                <a:noFill/>
              </a:ln>
            </p:spPr>
            <p:txBody>
              <a:bodyPr wrap="none" lIns="10" tIns="47149" rIns="0" bIns="0" anchor="t" anchorCtr="0">
                <a:noAutofit/>
              </a:bodyPr>
              <a:lstStyle/>
              <a:p>
                <a:pPr algn="ctr"/>
                <a:r>
                  <a:rPr lang="en-US" sz="820" b="1" spc="150" dirty="0">
                    <a:solidFill>
                      <a:srgbClr val="3DDDFC"/>
                    </a:solidFill>
                    <a:latin typeface="Microsoft YaHei"/>
                    <a:ea typeface="Microsoft YaHei"/>
                    <a:cs typeface="Microsoft YaHei"/>
                  </a:rPr>
                  <a:t>RECOVER</a:t>
                </a:r>
              </a:p>
            </p:txBody>
          </p:sp>
        </p:grpSp>
        <p:grpSp>
          <p:nvGrpSpPr>
            <p:cNvPr id="106" name="step-6"/>
            <p:cNvGrpSpPr/>
            <p:nvPr/>
          </p:nvGrpSpPr>
          <p:grpSpPr>
            <a:xfrm>
              <a:off x="10001250" y="1695450"/>
              <a:ext cx="1619250" cy="4019550"/>
              <a:chOff x="10001250" y="1695450"/>
              <a:chExt cx="1619250" cy="4019550"/>
            </a:xfrm>
          </p:grpSpPr>
          <p:sp>
            <p:nvSpPr>
              <p:cNvPr id="91" name="Ellipse 91"/>
              <p:cNvSpPr/>
              <p:nvPr/>
            </p:nvSpPr>
            <p:spPr>
              <a:xfrm>
                <a:off x="10601325" y="1695450"/>
                <a:ext cx="419100" cy="419100"/>
              </a:xfrm>
              <a:prstGeom prst="ellipse">
                <a:avLst/>
              </a:prstGeom>
              <a:solidFill>
                <a:srgbClr val="0A0E27"/>
              </a:solidFill>
              <a:ln w="19050">
                <a:solidFill>
                  <a:srgbClr val="4ADE80"/>
                </a:solidFill>
              </a:ln>
            </p:spPr>
          </p:sp>
          <p:sp>
            <p:nvSpPr>
              <p:cNvPr id="92" name="TextBox 92"/>
              <p:cNvSpPr txBox="1"/>
              <p:nvPr/>
            </p:nvSpPr>
            <p:spPr>
              <a:xfrm>
                <a:off x="10634186" y="1798320"/>
                <a:ext cx="353377" cy="266700"/>
              </a:xfrm>
              <a:prstGeom prst="rect">
                <a:avLst/>
              </a:prstGeom>
              <a:noFill/>
              <a:ln>
                <a:noFill/>
              </a:ln>
            </p:spPr>
            <p:txBody>
              <a:bodyPr wrap="none" lIns="0" tIns="60007" rIns="0" bIns="0" anchor="t" anchorCtr="0">
                <a:noAutofit/>
              </a:bodyPr>
              <a:lstStyle/>
              <a:p>
                <a:pPr algn="ctr"/>
                <a:r>
                  <a:rPr lang="en-US" sz="1050" b="1" dirty="0">
                    <a:solidFill>
                      <a:srgbClr val="4ADE80"/>
                    </a:solidFill>
                    <a:latin typeface="Microsoft YaHei"/>
                    <a:ea typeface="Microsoft YaHei"/>
                    <a:cs typeface="Microsoft YaHei"/>
                  </a:rPr>
                  <a:t>06</a:t>
                </a:r>
              </a:p>
            </p:txBody>
          </p:sp>
          <p:sp>
            <p:nvSpPr>
              <p:cNvPr id="93" name="Rectangle 93"/>
              <p:cNvSpPr/>
              <p:nvPr/>
            </p:nvSpPr>
            <p:spPr>
              <a:xfrm>
                <a:off x="10001250" y="2324100"/>
                <a:ext cx="1619250" cy="3390900"/>
              </a:xfrm>
              <a:prstGeom prst="roundRect">
                <a:avLst>
                  <a:gd name="adj" fmla="val 9412"/>
                </a:avLst>
              </a:prstGeom>
              <a:gradFill>
                <a:gsLst>
                  <a:gs pos="0">
                    <a:srgbClr val="5B8DEF">
                      <a:alpha val="65000"/>
                    </a:srgbClr>
                  </a:gs>
                  <a:gs pos="100000">
                    <a:srgbClr val="A26BFA">
                      <a:alpha val="45000"/>
                    </a:srgbClr>
                  </a:gs>
                </a:gsLst>
                <a:lin ang="2700000" scaled="1"/>
              </a:gradFill>
              <a:ln w="9525">
                <a:solidFill>
                  <a:srgbClr val="4ADE80">
                    <a:alpha val="55000"/>
                  </a:srgbClr>
                </a:solidFill>
              </a:ln>
            </p:spPr>
          </p:sp>
          <p:sp>
            <p:nvSpPr>
              <p:cNvPr id="94" name="Rectangle 94"/>
              <p:cNvSpPr/>
              <p:nvPr/>
            </p:nvSpPr>
            <p:spPr>
              <a:xfrm>
                <a:off x="10172700" y="2333625"/>
                <a:ext cx="127635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grpSp>
            <p:nvGrpSpPr>
              <p:cNvPr id="97" name="Group 97"/>
              <p:cNvGrpSpPr/>
              <p:nvPr/>
            </p:nvGrpSpPr>
            <p:grpSpPr>
              <a:xfrm>
                <a:off x="10654523" y="2595023"/>
                <a:ext cx="312785" cy="334453"/>
                <a:chOff x="10654523" y="2595023"/>
                <a:chExt cx="312785" cy="334453"/>
              </a:xfrm>
            </p:grpSpPr>
            <p:sp>
              <p:nvSpPr>
                <p:cNvPr id="95" name="Freeform 95"/>
                <p:cNvSpPr/>
                <p:nvPr/>
              </p:nvSpPr>
              <p:spPr>
                <a:xfrm>
                  <a:off x="10668000" y="2607469"/>
                  <a:ext cx="285750" cy="166688"/>
                </a:xfrm>
                <a:custGeom>
                  <a:avLst/>
                  <a:gdLst/>
                  <a:ahLst/>
                  <a:cxnLst/>
                  <a:rect l="l" t="t" r="r" b="b"/>
                  <a:pathLst>
                    <a:path w="285750" h="166688">
                      <a:moveTo>
                        <a:pt x="285750" y="83344"/>
                      </a:moveTo>
                      <a:lnTo>
                        <a:pt x="142875" y="166688"/>
                      </a:lnTo>
                      <a:lnTo>
                        <a:pt x="0" y="83344"/>
                      </a:lnTo>
                      <a:lnTo>
                        <a:pt x="142875" y="0"/>
                      </a:lnTo>
                      <a:close/>
                    </a:path>
                  </a:pathLst>
                </a:custGeom>
                <a:solidFill>
                  <a:srgbClr val="4ADE80">
                    <a:alpha val="20000"/>
                  </a:srgbClr>
                </a:solidFill>
                <a:ln>
                  <a:noFill/>
                </a:ln>
              </p:spPr>
            </p:sp>
            <p:sp>
              <p:nvSpPr>
                <p:cNvPr id="96" name="Freeform 96"/>
                <p:cNvSpPr/>
                <p:nvPr/>
              </p:nvSpPr>
              <p:spPr>
                <a:xfrm>
                  <a:off x="10654523" y="2595023"/>
                  <a:ext cx="312785" cy="334453"/>
                </a:xfrm>
                <a:custGeom>
                  <a:avLst/>
                  <a:gdLst/>
                  <a:ahLst/>
                  <a:cxnLst/>
                  <a:rect l="l" t="t" r="r" b="b"/>
                  <a:pathLst>
                    <a:path w="312785" h="334453">
                      <a:moveTo>
                        <a:pt x="309511" y="232711"/>
                      </a:moveTo>
                      <a:cubicBezTo>
                        <a:pt x="312785" y="238393"/>
                        <a:pt x="310849" y="245652"/>
                        <a:pt x="305180" y="248948"/>
                      </a:cubicBezTo>
                      <a:lnTo>
                        <a:pt x="162305" y="332292"/>
                      </a:lnTo>
                      <a:cubicBezTo>
                        <a:pt x="158599" y="334453"/>
                        <a:pt x="154016" y="334453"/>
                        <a:pt x="150309" y="332292"/>
                      </a:cubicBezTo>
                      <a:lnTo>
                        <a:pt x="7434" y="248948"/>
                      </a:lnTo>
                      <a:cubicBezTo>
                        <a:pt x="1850" y="245593"/>
                        <a:pt x="0" y="238372"/>
                        <a:pt x="3282" y="232745"/>
                      </a:cubicBezTo>
                      <a:cubicBezTo>
                        <a:pt x="6564" y="227117"/>
                        <a:pt x="13760" y="225172"/>
                        <a:pt x="19430" y="228380"/>
                      </a:cubicBezTo>
                      <a:lnTo>
                        <a:pt x="156352" y="308226"/>
                      </a:lnTo>
                      <a:lnTo>
                        <a:pt x="293274" y="228380"/>
                      </a:lnTo>
                      <a:cubicBezTo>
                        <a:pt x="298955" y="225106"/>
                        <a:pt x="306215" y="227042"/>
                        <a:pt x="309511" y="232711"/>
                      </a:cubicBezTo>
                      <a:close/>
                      <a:moveTo>
                        <a:pt x="293274" y="156943"/>
                      </a:moveTo>
                      <a:lnTo>
                        <a:pt x="156352" y="236789"/>
                      </a:lnTo>
                      <a:lnTo>
                        <a:pt x="19430" y="156943"/>
                      </a:lnTo>
                      <a:cubicBezTo>
                        <a:pt x="13803" y="154141"/>
                        <a:pt x="6968" y="156196"/>
                        <a:pt x="3819" y="161636"/>
                      </a:cubicBezTo>
                      <a:cubicBezTo>
                        <a:pt x="670" y="167076"/>
                        <a:pt x="2292" y="174027"/>
                        <a:pt x="7524" y="177511"/>
                      </a:cubicBezTo>
                      <a:lnTo>
                        <a:pt x="150399" y="260854"/>
                      </a:lnTo>
                      <a:cubicBezTo>
                        <a:pt x="154105" y="263016"/>
                        <a:pt x="158688" y="263016"/>
                        <a:pt x="162394" y="260854"/>
                      </a:cubicBezTo>
                      <a:lnTo>
                        <a:pt x="305269" y="177511"/>
                      </a:lnTo>
                      <a:cubicBezTo>
                        <a:pt x="309004" y="175398"/>
                        <a:pt x="311313" y="171439"/>
                        <a:pt x="311313" y="167148"/>
                      </a:cubicBezTo>
                      <a:cubicBezTo>
                        <a:pt x="311312" y="162857"/>
                        <a:pt x="309004" y="158898"/>
                        <a:pt x="305269" y="156785"/>
                      </a:cubicBezTo>
                      <a:cubicBezTo>
                        <a:pt x="301534" y="154672"/>
                        <a:pt x="296952" y="154733"/>
                        <a:pt x="293274" y="156943"/>
                      </a:cubicBezTo>
                      <a:close/>
                      <a:moveTo>
                        <a:pt x="1571" y="95789"/>
                      </a:moveTo>
                      <a:cubicBezTo>
                        <a:pt x="1580" y="91545"/>
                        <a:pt x="3848" y="87627"/>
                        <a:pt x="7524" y="85505"/>
                      </a:cubicBezTo>
                      <a:lnTo>
                        <a:pt x="150399" y="2161"/>
                      </a:lnTo>
                      <a:cubicBezTo>
                        <a:pt x="154105" y="0"/>
                        <a:pt x="158688" y="0"/>
                        <a:pt x="162394" y="2161"/>
                      </a:cubicBezTo>
                      <a:lnTo>
                        <a:pt x="305269" y="85505"/>
                      </a:lnTo>
                      <a:cubicBezTo>
                        <a:pt x="308927" y="87639"/>
                        <a:pt x="311176" y="91555"/>
                        <a:pt x="311176" y="95789"/>
                      </a:cubicBezTo>
                      <a:cubicBezTo>
                        <a:pt x="311176" y="100024"/>
                        <a:pt x="308927" y="103939"/>
                        <a:pt x="305269" y="106073"/>
                      </a:cubicBezTo>
                      <a:lnTo>
                        <a:pt x="162394" y="189417"/>
                      </a:lnTo>
                      <a:cubicBezTo>
                        <a:pt x="158688" y="191578"/>
                        <a:pt x="154105" y="191578"/>
                        <a:pt x="150399" y="189417"/>
                      </a:cubicBezTo>
                      <a:lnTo>
                        <a:pt x="7524" y="106073"/>
                      </a:lnTo>
                      <a:cubicBezTo>
                        <a:pt x="3848" y="103951"/>
                        <a:pt x="1580" y="100033"/>
                        <a:pt x="1571" y="95789"/>
                      </a:cubicBezTo>
                      <a:close/>
                      <a:moveTo>
                        <a:pt x="37111" y="95789"/>
                      </a:moveTo>
                      <a:lnTo>
                        <a:pt x="156352" y="165351"/>
                      </a:lnTo>
                      <a:lnTo>
                        <a:pt x="275593" y="95789"/>
                      </a:lnTo>
                      <a:lnTo>
                        <a:pt x="156352" y="26227"/>
                      </a:lnTo>
                      <a:close/>
                    </a:path>
                  </a:pathLst>
                </a:custGeom>
                <a:solidFill>
                  <a:srgbClr val="4ADE80"/>
                </a:solidFill>
                <a:ln>
                  <a:noFill/>
                </a:ln>
              </p:spPr>
            </p:sp>
          </p:grpSp>
          <p:sp>
            <p:nvSpPr>
              <p:cNvPr id="98" name="TextBox 98"/>
              <p:cNvSpPr txBox="1"/>
              <p:nvPr/>
            </p:nvSpPr>
            <p:spPr>
              <a:xfrm>
                <a:off x="10210800" y="3072765"/>
                <a:ext cx="1200150" cy="342900"/>
              </a:xfrm>
              <a:prstGeom prst="rect">
                <a:avLst/>
              </a:prstGeom>
              <a:noFill/>
              <a:ln>
                <a:noFill/>
              </a:ln>
            </p:spPr>
            <p:txBody>
              <a:bodyPr wrap="none" lIns="0" tIns="77152" rIns="0" bIns="0" anchor="t" anchorCtr="0">
                <a:noAutofit/>
              </a:bodyPr>
              <a:lstStyle/>
              <a:p>
                <a:pPr algn="ctr"/>
                <a:r>
                  <a:rPr lang="zh-CN" sz="1350" b="1" dirty="0">
                    <a:solidFill>
                      <a:srgbClr val="FFFFFF"/>
                    </a:solidFill>
                    <a:latin typeface="Microsoft YaHei"/>
                    <a:ea typeface="Microsoft YaHei"/>
                    <a:cs typeface="Microsoft YaHei"/>
                  </a:rPr>
                  <a:t>结果汇总</a:t>
                </a:r>
              </a:p>
            </p:txBody>
          </p:sp>
          <p:sp>
            <p:nvSpPr>
              <p:cNvPr id="99" name="Line 99"/>
              <p:cNvSpPr/>
              <p:nvPr/>
            </p:nvSpPr>
            <p:spPr>
              <a:xfrm>
                <a:off x="10306050" y="3505200"/>
                <a:ext cx="1009650" cy="9525"/>
              </a:xfrm>
              <a:custGeom>
                <a:avLst/>
                <a:gdLst/>
                <a:ahLst/>
                <a:cxnLst/>
                <a:rect l="l" t="t" r="r" b="b"/>
                <a:pathLst>
                  <a:path w="1009650" h="9525">
                    <a:moveTo>
                      <a:pt x="0" y="0"/>
                    </a:moveTo>
                    <a:lnTo>
                      <a:pt x="1009650" y="0"/>
                    </a:lnTo>
                  </a:path>
                </a:pathLst>
              </a:custGeom>
              <a:noFill/>
              <a:ln w="9525">
                <a:solidFill>
                  <a:srgbClr val="FFFFFF">
                    <a:alpha val="18000"/>
                  </a:srgbClr>
                </a:solidFill>
              </a:ln>
            </p:spPr>
          </p:sp>
          <p:sp>
            <p:nvSpPr>
              <p:cNvPr id="100" name="TextBox 100"/>
              <p:cNvSpPr txBox="1"/>
              <p:nvPr/>
            </p:nvSpPr>
            <p:spPr>
              <a:xfrm>
                <a:off x="10377488" y="3687128"/>
                <a:ext cx="866775" cy="247650"/>
              </a:xfrm>
              <a:prstGeom prst="rect">
                <a:avLst/>
              </a:prstGeom>
              <a:noFill/>
              <a:ln>
                <a:noFill/>
              </a:ln>
            </p:spPr>
            <p:txBody>
              <a:bodyPr wrap="none" lIns="0" tIns="55721" rIns="0" bIns="0" anchor="t" anchorCtr="0">
                <a:noAutofit/>
              </a:bodyPr>
              <a:lstStyle/>
              <a:p>
                <a:pPr algn="ctr"/>
                <a:r>
                  <a:rPr lang="zh-CN" sz="980" dirty="0">
                    <a:solidFill>
                      <a:srgbClr val="E8ECFF"/>
                    </a:solidFill>
                    <a:latin typeface="Microsoft YaHei"/>
                    <a:ea typeface="Microsoft YaHei"/>
                    <a:cs typeface="Microsoft YaHei"/>
                  </a:rPr>
                  <a:t>多轮聚合</a:t>
                </a:r>
              </a:p>
            </p:txBody>
          </p:sp>
          <p:sp>
            <p:nvSpPr>
              <p:cNvPr id="101" name="TextBox 101"/>
              <p:cNvSpPr txBox="1"/>
              <p:nvPr/>
            </p:nvSpPr>
            <p:spPr>
              <a:xfrm>
                <a:off x="10098881" y="3887152"/>
                <a:ext cx="1423988" cy="247650"/>
              </a:xfrm>
              <a:prstGeom prst="rect">
                <a:avLst/>
              </a:prstGeom>
              <a:noFill/>
              <a:ln>
                <a:noFill/>
              </a:ln>
            </p:spPr>
            <p:txBody>
              <a:bodyPr wrap="none" lIns="0" tIns="55721" rIns="0" bIns="0" anchor="t" anchorCtr="0">
                <a:noAutofit/>
              </a:bodyPr>
              <a:lstStyle/>
              <a:p>
                <a:pPr algn="ctr"/>
                <a:r>
                  <a:rPr lang="zh-CN" sz="980" dirty="0">
                    <a:solidFill>
                      <a:srgbClr val="E8ECFF"/>
                    </a:solidFill>
                    <a:latin typeface="Microsoft YaHei"/>
                    <a:ea typeface="Microsoft YaHei"/>
                    <a:cs typeface="Microsoft YaHei"/>
                  </a:rPr>
                  <a:t>引用与可解释化</a:t>
                </a:r>
              </a:p>
            </p:txBody>
          </p:sp>
          <p:sp>
            <p:nvSpPr>
              <p:cNvPr id="102" name="TextBox 102"/>
              <p:cNvSpPr txBox="1"/>
              <p:nvPr/>
            </p:nvSpPr>
            <p:spPr>
              <a:xfrm>
                <a:off x="10512171" y="4363402"/>
                <a:ext cx="597456" cy="247650"/>
              </a:xfrm>
              <a:prstGeom prst="rect">
                <a:avLst/>
              </a:prstGeom>
              <a:noFill/>
              <a:ln>
                <a:noFill/>
              </a:ln>
            </p:spPr>
            <p:txBody>
              <a:bodyPr wrap="none" lIns="0" tIns="55721" rIns="48" bIns="0" anchor="t" anchorCtr="0">
                <a:noAutofit/>
              </a:bodyPr>
              <a:lstStyle/>
              <a:p>
                <a:pPr algn="ctr"/>
                <a:r>
                  <a:rPr lang="zh-CN" sz="980" dirty="0">
                    <a:solidFill>
                      <a:srgbClr val="E8ECFF"/>
                    </a:solidFill>
                    <a:latin typeface="Microsoft YaHei"/>
                    <a:ea typeface="Microsoft YaHei"/>
                    <a:cs typeface="Microsoft YaHei"/>
                  </a:rPr>
                  <a:t>输出:</a:t>
                </a:r>
              </a:p>
            </p:txBody>
          </p:sp>
          <p:sp>
            <p:nvSpPr>
              <p:cNvPr id="103" name="TextBox 103"/>
              <p:cNvSpPr txBox="1"/>
              <p:nvPr/>
            </p:nvSpPr>
            <p:spPr>
              <a:xfrm>
                <a:off x="10139077" y="4570095"/>
                <a:ext cx="1343501" cy="266700"/>
              </a:xfrm>
              <a:prstGeom prst="rect">
                <a:avLst/>
              </a:prstGeom>
              <a:noFill/>
              <a:ln>
                <a:noFill/>
              </a:ln>
            </p:spPr>
            <p:txBody>
              <a:bodyPr wrap="none" lIns="95" tIns="60008" rIns="0" bIns="0" anchor="t" anchorCtr="0">
                <a:noAutofit/>
              </a:bodyPr>
              <a:lstStyle/>
              <a:p>
                <a:pPr algn="ctr"/>
                <a:r>
                  <a:rPr lang="en-US" sz="1050" b="1" dirty="0">
                    <a:solidFill>
                      <a:srgbClr val="4ADE80"/>
                    </a:solidFill>
                    <a:latin typeface="Microsoft YaHei"/>
                    <a:ea typeface="Microsoft YaHei"/>
                    <a:cs typeface="Microsoft YaHei"/>
                  </a:rPr>
                  <a:t>final answer</a:t>
                </a:r>
              </a:p>
            </p:txBody>
          </p:sp>
          <p:sp>
            <p:nvSpPr>
              <p:cNvPr id="104" name="Rectangle 104"/>
              <p:cNvSpPr/>
              <p:nvPr/>
            </p:nvSpPr>
            <p:spPr>
              <a:xfrm>
                <a:off x="10191750" y="5334000"/>
                <a:ext cx="1238250" cy="228600"/>
              </a:xfrm>
              <a:prstGeom prst="roundRect">
                <a:avLst>
                  <a:gd name="adj" fmla="val 50000"/>
                </a:avLst>
              </a:prstGeom>
              <a:solidFill>
                <a:srgbClr val="4ADE80">
                  <a:alpha val="25000"/>
                </a:srgbClr>
              </a:solidFill>
              <a:ln w="9525">
                <a:solidFill>
                  <a:srgbClr val="4ADE80">
                    <a:alpha val="70000"/>
                  </a:srgbClr>
                </a:solidFill>
              </a:ln>
            </p:spPr>
          </p:sp>
          <p:sp>
            <p:nvSpPr>
              <p:cNvPr id="105" name="TextBox 105"/>
              <p:cNvSpPr txBox="1"/>
              <p:nvPr/>
            </p:nvSpPr>
            <p:spPr>
              <a:xfrm>
                <a:off x="10475595" y="5359718"/>
                <a:ext cx="670560" cy="209550"/>
              </a:xfrm>
              <a:prstGeom prst="rect">
                <a:avLst/>
              </a:prstGeom>
              <a:noFill/>
              <a:ln>
                <a:noFill/>
              </a:ln>
            </p:spPr>
            <p:txBody>
              <a:bodyPr wrap="none" lIns="0" tIns="47149" rIns="0" bIns="0" anchor="t" anchorCtr="0">
                <a:noAutofit/>
              </a:bodyPr>
              <a:lstStyle/>
              <a:p>
                <a:pPr algn="ctr"/>
                <a:r>
                  <a:rPr lang="en-US" sz="820" b="1" spc="150" dirty="0">
                    <a:solidFill>
                      <a:srgbClr val="4ADE80"/>
                    </a:solidFill>
                    <a:latin typeface="Microsoft YaHei"/>
                    <a:ea typeface="Microsoft YaHei"/>
                    <a:cs typeface="Microsoft YaHei"/>
                  </a:rPr>
                  <a:t>DELIVER</a:t>
                </a:r>
              </a:p>
            </p:txBody>
          </p:sp>
        </p:grpSp>
        <p:grpSp>
          <p:nvGrpSpPr>
            <p:cNvPr id="109" name="footer"/>
            <p:cNvGrpSpPr/>
            <p:nvPr/>
          </p:nvGrpSpPr>
          <p:grpSpPr>
            <a:xfrm>
              <a:off x="571500" y="6449378"/>
              <a:ext cx="11048953" cy="247650"/>
              <a:chOff x="571500" y="6449378"/>
              <a:chExt cx="11048953" cy="247650"/>
            </a:xfrm>
          </p:grpSpPr>
          <p:sp>
            <p:nvSpPr>
              <p:cNvPr id="107" name="TextBox 107"/>
              <p:cNvSpPr txBox="1"/>
              <p:nvPr/>
            </p:nvSpPr>
            <p:spPr>
              <a:xfrm>
                <a:off x="571500" y="6449378"/>
                <a:ext cx="2566273" cy="247650"/>
              </a:xfrm>
              <a:prstGeom prst="rect">
                <a:avLst/>
              </a:prstGeom>
              <a:noFill/>
              <a:ln>
                <a:noFill/>
              </a:ln>
            </p:spPr>
            <p:txBody>
              <a:bodyPr wrap="none" lIns="0" tIns="55721" rIns="0" bIns="0" anchor="t" anchorCtr="0">
                <a:noAutofit/>
              </a:bodyPr>
              <a:lstStyle/>
              <a:p>
                <a:pPr algn="l"/>
                <a:r>
                  <a:rPr lang="zh-CN" sz="980" b="1" dirty="0">
                    <a:solidFill>
                      <a:srgbClr val="6B7299"/>
                    </a:solidFill>
                    <a:latin typeface="Microsoft YaHei"/>
                    <a:ea typeface="Microsoft YaHei"/>
                    <a:cs typeface="Microsoft YaHei"/>
                  </a:rPr>
                  <a:t>每步都可观测 · 每步都有回退</a:t>
                </a:r>
              </a:p>
            </p:txBody>
          </p:sp>
          <p:sp>
            <p:nvSpPr>
              <p:cNvPr id="108" name="TextBox 108"/>
              <p:cNvSpPr txBox="1"/>
              <p:nvPr/>
            </p:nvSpPr>
            <p:spPr>
              <a:xfrm>
                <a:off x="10874407" y="644937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06 / 12</a:t>
                </a:r>
              </a:p>
            </p:txBody>
          </p:sp>
        </p:grpSp>
      </p:gr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1">
  <p:cSld>
    <p:spTree>
      <p:nvGrpSpPr>
        <p:cNvPr id="1" name=""/>
        <p:cNvGrpSpPr/>
        <p:nvPr/>
      </p:nvGrpSpPr>
      <p:grpSpPr>
        <a:xfrm>
          <a:off x="0" y="0"/>
          <a:ext cx="0" cy="0"/>
          <a:chOff x="0" y="0"/>
          <a:chExt cx="0" cy="0"/>
        </a:xfrm>
      </p:grpSpPr>
      <p:grpSp>
        <p:nvGrpSpPr>
          <p:cNvPr id="92" name="authored-scene"/>
          <p:cNvGrpSpPr/>
          <p:nvPr/>
        </p:nvGrpSpPr>
        <p:grpSpPr>
          <a:xfrm>
            <a:off x="0" y="0"/>
            <a:ext cx="12192000" cy="6858000"/>
            <a:chOff x="0" y="0"/>
            <a:chExt cx="12192000" cy="6858000"/>
          </a:xfrm>
        </p:grpSpPr>
        <p:grpSp>
          <p:nvGrpSpPr>
            <p:cNvPr id="5"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A0E27">
                      <a:alpha val="60000"/>
                    </a:srgbClr>
                  </a:gs>
                  <a:gs pos="100000">
                    <a:srgbClr val="0A0E27">
                      <a:alpha val="78000"/>
                    </a:srgbClr>
                  </a:gs>
                </a:gsLst>
                <a:lin ang="5400000" scaled="1"/>
              </a:gradFill>
              <a:ln>
                <a:noFill/>
              </a:ln>
            </p:spPr>
          </p:sp>
        </p:grpSp>
        <p:grpSp>
          <p:nvGrpSpPr>
            <p:cNvPr id="9" name="header"/>
            <p:cNvGrpSpPr/>
            <p:nvPr/>
          </p:nvGrpSpPr>
          <p:grpSpPr>
            <a:xfrm>
              <a:off x="571500" y="302895"/>
              <a:ext cx="7800975" cy="819150"/>
              <a:chOff x="571500" y="302895"/>
              <a:chExt cx="7800975" cy="819150"/>
            </a:xfrm>
          </p:grpSpPr>
          <p:sp>
            <p:nvSpPr>
              <p:cNvPr id="6" name="Rectangle 6"/>
              <p:cNvSpPr/>
              <p:nvPr/>
            </p:nvSpPr>
            <p:spPr>
              <a:xfrm>
                <a:off x="571500" y="476250"/>
                <a:ext cx="57150" cy="304800"/>
              </a:xfrm>
              <a:prstGeom prst="roundRect">
                <a:avLst>
                  <a:gd name="adj" fmla="val 50000"/>
                </a:avLst>
              </a:prstGeom>
              <a:gradFill>
                <a:gsLst>
                  <a:gs pos="0">
                    <a:srgbClr val="5B8DEF"/>
                  </a:gs>
                  <a:gs pos="50000">
                    <a:srgbClr val="A26BFA"/>
                  </a:gs>
                  <a:gs pos="100000">
                    <a:srgbClr val="3DDDFC"/>
                  </a:gs>
                </a:gsLst>
                <a:lin ang="0" scaled="1"/>
              </a:gradFill>
              <a:ln>
                <a:noFill/>
              </a:ln>
            </p:spPr>
          </p:sp>
          <p:sp>
            <p:nvSpPr>
              <p:cNvPr id="7" name="TextBox 7"/>
              <p:cNvSpPr txBox="1"/>
              <p:nvPr/>
            </p:nvSpPr>
            <p:spPr>
              <a:xfrm>
                <a:off x="762000" y="302895"/>
                <a:ext cx="7610475" cy="647700"/>
              </a:xfrm>
              <a:prstGeom prst="rect">
                <a:avLst/>
              </a:prstGeom>
              <a:noFill/>
              <a:ln>
                <a:noFill/>
              </a:ln>
            </p:spPr>
            <p:txBody>
              <a:bodyPr wrap="none" lIns="0" tIns="145732" rIns="0" bIns="0" anchor="t" anchorCtr="0">
                <a:noAutofit/>
              </a:bodyPr>
              <a:lstStyle/>
              <a:p>
                <a:pPr algn="l"/>
                <a:r>
                  <a:rPr lang="zh-CN" sz="2550" b="1" dirty="0">
                    <a:solidFill>
                      <a:srgbClr val="E8ECFF"/>
                    </a:solidFill>
                    <a:latin typeface="Microsoft YaHei"/>
                    <a:ea typeface="Microsoft YaHei"/>
                    <a:cs typeface="Microsoft YaHei"/>
                  </a:rPr>
                  <a:t>上下文,才是 Agent 真正的"权重"</a:t>
                </a:r>
              </a:p>
            </p:txBody>
          </p:sp>
          <p:sp>
            <p:nvSpPr>
              <p:cNvPr id="8" name="TextBox 8"/>
              <p:cNvSpPr txBox="1"/>
              <p:nvPr/>
            </p:nvSpPr>
            <p:spPr>
              <a:xfrm>
                <a:off x="762000" y="855345"/>
                <a:ext cx="4563904" cy="266700"/>
              </a:xfrm>
              <a:prstGeom prst="rect">
                <a:avLst/>
              </a:prstGeom>
              <a:noFill/>
              <a:ln>
                <a:noFill/>
              </a:ln>
            </p:spPr>
            <p:txBody>
              <a:bodyPr wrap="none" lIns="0" tIns="60007" rIns="0" bIns="0" anchor="t" anchorCtr="0">
                <a:noAutofit/>
              </a:bodyPr>
              <a:lstStyle/>
              <a:p>
                <a:pPr algn="l"/>
                <a:r>
                  <a:rPr lang="en-US" sz="1050" b="1" spc="225" dirty="0">
                    <a:solidFill>
                      <a:srgbClr val="A8B0D0"/>
                    </a:solidFill>
                    <a:latin typeface="Microsoft YaHei"/>
                    <a:ea typeface="Microsoft YaHei"/>
                    <a:cs typeface="Microsoft YaHei"/>
                  </a:rPr>
                  <a:t>CONTEXT ENGINEERING · 1 CORE + 6 CAPABILITIES</a:t>
                </a:r>
              </a:p>
            </p:txBody>
          </p:sp>
        </p:grpSp>
        <p:grpSp>
          <p:nvGrpSpPr>
            <p:cNvPr id="12" name="orbit-rings"/>
            <p:cNvGrpSpPr/>
            <p:nvPr/>
          </p:nvGrpSpPr>
          <p:grpSpPr>
            <a:xfrm>
              <a:off x="3810000" y="1619250"/>
              <a:ext cx="4572000" cy="4572000"/>
              <a:chOff x="3810000" y="1619250"/>
              <a:chExt cx="4572000" cy="4572000"/>
            </a:xfrm>
          </p:grpSpPr>
          <p:sp>
            <p:nvSpPr>
              <p:cNvPr id="10" name="Ellipse 10"/>
              <p:cNvSpPr/>
              <p:nvPr/>
            </p:nvSpPr>
            <p:spPr>
              <a:xfrm>
                <a:off x="4572000" y="2381250"/>
                <a:ext cx="3048000" cy="3048000"/>
              </a:xfrm>
              <a:prstGeom prst="ellipse">
                <a:avLst/>
              </a:prstGeom>
              <a:noFill/>
              <a:ln w="9525">
                <a:solidFill>
                  <a:srgbClr val="FFFFFF">
                    <a:alpha val="8000"/>
                  </a:srgbClr>
                </a:solidFill>
              </a:ln>
            </p:spPr>
          </p:sp>
          <p:sp>
            <p:nvSpPr>
              <p:cNvPr id="11" name="Ellipse 11"/>
              <p:cNvSpPr/>
              <p:nvPr/>
            </p:nvSpPr>
            <p:spPr>
              <a:xfrm>
                <a:off x="3810000" y="1619250"/>
                <a:ext cx="4572000" cy="4572000"/>
              </a:xfrm>
              <a:prstGeom prst="ellipse">
                <a:avLst/>
              </a:prstGeom>
              <a:noFill/>
              <a:ln w="9525">
                <a:solidFill>
                  <a:srgbClr val="FFFFFF">
                    <a:alpha val="6000"/>
                  </a:srgbClr>
                </a:solidFill>
                <a:custDash>
                  <a:ds d="400000" sp="600000"/>
                </a:custDash>
              </a:ln>
            </p:spPr>
          </p:sp>
        </p:grpSp>
        <p:grpSp>
          <p:nvGrpSpPr>
            <p:cNvPr id="19" name="spoke-lines"/>
            <p:cNvGrpSpPr/>
            <p:nvPr/>
          </p:nvGrpSpPr>
          <p:grpSpPr>
            <a:xfrm>
              <a:off x="3905250" y="1714500"/>
              <a:ext cx="4381500" cy="4381500"/>
              <a:chOff x="3905250" y="1714500"/>
              <a:chExt cx="4381500" cy="4381500"/>
            </a:xfrm>
          </p:grpSpPr>
          <p:sp>
            <p:nvSpPr>
              <p:cNvPr id="13" name="Line 13"/>
              <p:cNvSpPr/>
              <p:nvPr/>
            </p:nvSpPr>
            <p:spPr>
              <a:xfrm>
                <a:off x="6096000" y="1714500"/>
                <a:ext cx="9525" cy="2190750"/>
              </a:xfrm>
              <a:custGeom>
                <a:avLst/>
                <a:gdLst/>
                <a:ahLst/>
                <a:cxnLst/>
                <a:rect l="l" t="t" r="r" b="b"/>
                <a:pathLst>
                  <a:path w="9525" h="2190750">
                    <a:moveTo>
                      <a:pt x="0" y="2190750"/>
                    </a:moveTo>
                    <a:lnTo>
                      <a:pt x="0" y="0"/>
                    </a:lnTo>
                  </a:path>
                </a:pathLst>
              </a:custGeom>
              <a:noFill/>
              <a:ln w="19050">
                <a:solidFill>
                  <a:srgbClr val="5B8DEF">
                    <a:alpha val="40000"/>
                  </a:srgbClr>
                </a:solidFill>
                <a:custDash>
                  <a:ds d="300000" sp="300000"/>
                </a:custDash>
              </a:ln>
            </p:spPr>
          </p:sp>
          <p:sp>
            <p:nvSpPr>
              <p:cNvPr id="14" name="Line 14"/>
              <p:cNvSpPr/>
              <p:nvPr/>
            </p:nvSpPr>
            <p:spPr>
              <a:xfrm>
                <a:off x="6096000" y="2571750"/>
                <a:ext cx="2190750" cy="1333500"/>
              </a:xfrm>
              <a:custGeom>
                <a:avLst/>
                <a:gdLst/>
                <a:ahLst/>
                <a:cxnLst/>
                <a:rect l="l" t="t" r="r" b="b"/>
                <a:pathLst>
                  <a:path w="2190750" h="1333500">
                    <a:moveTo>
                      <a:pt x="0" y="1333500"/>
                    </a:moveTo>
                    <a:lnTo>
                      <a:pt x="2190750" y="0"/>
                    </a:lnTo>
                  </a:path>
                </a:pathLst>
              </a:custGeom>
              <a:noFill/>
              <a:ln w="19050">
                <a:solidFill>
                  <a:srgbClr val="A26BFA">
                    <a:alpha val="40000"/>
                  </a:srgbClr>
                </a:solidFill>
                <a:custDash>
                  <a:ds d="300000" sp="300000"/>
                </a:custDash>
              </a:ln>
            </p:spPr>
          </p:sp>
          <p:sp>
            <p:nvSpPr>
              <p:cNvPr id="15" name="Line 15"/>
              <p:cNvSpPr/>
              <p:nvPr/>
            </p:nvSpPr>
            <p:spPr>
              <a:xfrm>
                <a:off x="6096000" y="3905250"/>
                <a:ext cx="2190750" cy="1238250"/>
              </a:xfrm>
              <a:custGeom>
                <a:avLst/>
                <a:gdLst/>
                <a:ahLst/>
                <a:cxnLst/>
                <a:rect l="l" t="t" r="r" b="b"/>
                <a:pathLst>
                  <a:path w="2190750" h="1238250">
                    <a:moveTo>
                      <a:pt x="0" y="0"/>
                    </a:moveTo>
                    <a:lnTo>
                      <a:pt x="2190750" y="1238250"/>
                    </a:lnTo>
                  </a:path>
                </a:pathLst>
              </a:custGeom>
              <a:noFill/>
              <a:ln w="19050">
                <a:solidFill>
                  <a:srgbClr val="3DDDFC">
                    <a:alpha val="40000"/>
                  </a:srgbClr>
                </a:solidFill>
                <a:custDash>
                  <a:ds d="300000" sp="300000"/>
                </a:custDash>
              </a:ln>
            </p:spPr>
          </p:sp>
          <p:sp>
            <p:nvSpPr>
              <p:cNvPr id="16" name="Line 16"/>
              <p:cNvSpPr/>
              <p:nvPr/>
            </p:nvSpPr>
            <p:spPr>
              <a:xfrm>
                <a:off x="6096000" y="3905250"/>
                <a:ext cx="9525" cy="2190750"/>
              </a:xfrm>
              <a:custGeom>
                <a:avLst/>
                <a:gdLst/>
                <a:ahLst/>
                <a:cxnLst/>
                <a:rect l="l" t="t" r="r" b="b"/>
                <a:pathLst>
                  <a:path w="9525" h="2190750">
                    <a:moveTo>
                      <a:pt x="0" y="0"/>
                    </a:moveTo>
                    <a:lnTo>
                      <a:pt x="0" y="2190750"/>
                    </a:lnTo>
                  </a:path>
                </a:pathLst>
              </a:custGeom>
              <a:noFill/>
              <a:ln w="19050">
                <a:solidFill>
                  <a:srgbClr val="4ADE80">
                    <a:alpha val="40000"/>
                  </a:srgbClr>
                </a:solidFill>
                <a:custDash>
                  <a:ds d="300000" sp="300000"/>
                </a:custDash>
              </a:ln>
            </p:spPr>
          </p:sp>
          <p:sp>
            <p:nvSpPr>
              <p:cNvPr id="17" name="Line 17"/>
              <p:cNvSpPr/>
              <p:nvPr/>
            </p:nvSpPr>
            <p:spPr>
              <a:xfrm>
                <a:off x="3905250" y="3905250"/>
                <a:ext cx="2190750" cy="1238250"/>
              </a:xfrm>
              <a:custGeom>
                <a:avLst/>
                <a:gdLst/>
                <a:ahLst/>
                <a:cxnLst/>
                <a:rect l="l" t="t" r="r" b="b"/>
                <a:pathLst>
                  <a:path w="2190750" h="1238250">
                    <a:moveTo>
                      <a:pt x="2190750" y="0"/>
                    </a:moveTo>
                    <a:lnTo>
                      <a:pt x="0" y="1238250"/>
                    </a:lnTo>
                  </a:path>
                </a:pathLst>
              </a:custGeom>
              <a:noFill/>
              <a:ln w="19050">
                <a:solidFill>
                  <a:srgbClr val="3DDDFC">
                    <a:alpha val="40000"/>
                  </a:srgbClr>
                </a:solidFill>
                <a:custDash>
                  <a:ds d="300000" sp="300000"/>
                </a:custDash>
              </a:ln>
            </p:spPr>
          </p:sp>
          <p:sp>
            <p:nvSpPr>
              <p:cNvPr id="18" name="Line 18"/>
              <p:cNvSpPr/>
              <p:nvPr/>
            </p:nvSpPr>
            <p:spPr>
              <a:xfrm>
                <a:off x="3905250" y="2571750"/>
                <a:ext cx="2190750" cy="1333500"/>
              </a:xfrm>
              <a:custGeom>
                <a:avLst/>
                <a:gdLst/>
                <a:ahLst/>
                <a:cxnLst/>
                <a:rect l="l" t="t" r="r" b="b"/>
                <a:pathLst>
                  <a:path w="2190750" h="1333500">
                    <a:moveTo>
                      <a:pt x="2190750" y="1333500"/>
                    </a:moveTo>
                    <a:lnTo>
                      <a:pt x="0" y="0"/>
                    </a:lnTo>
                  </a:path>
                </a:pathLst>
              </a:custGeom>
              <a:noFill/>
              <a:ln w="19050">
                <a:solidFill>
                  <a:srgbClr val="A26BFA">
                    <a:alpha val="40000"/>
                  </a:srgbClr>
                </a:solidFill>
                <a:custDash>
                  <a:ds d="300000" sp="300000"/>
                </a:custDash>
              </a:ln>
            </p:spPr>
          </p:sp>
        </p:grpSp>
        <p:grpSp>
          <p:nvGrpSpPr>
            <p:cNvPr id="28" name="hub"/>
            <p:cNvGrpSpPr/>
            <p:nvPr/>
          </p:nvGrpSpPr>
          <p:grpSpPr>
            <a:xfrm>
              <a:off x="5219700" y="3028950"/>
              <a:ext cx="1752600" cy="1752600"/>
              <a:chOff x="5219700" y="3028950"/>
              <a:chExt cx="1752600" cy="1752600"/>
            </a:xfrm>
          </p:grpSpPr>
          <p:sp>
            <p:nvSpPr>
              <p:cNvPr id="20" name="Ellipse 20"/>
              <p:cNvSpPr/>
              <p:nvPr/>
            </p:nvSpPr>
            <p:spPr>
              <a:xfrm>
                <a:off x="5219700" y="3028950"/>
                <a:ext cx="1752600" cy="1752600"/>
              </a:xfrm>
              <a:prstGeom prst="ellipse">
                <a:avLst/>
              </a:prstGeom>
              <a:solidFill>
                <a:srgbClr val="5B8DEF">
                  <a:alpha val="20000"/>
                </a:srgbClr>
              </a:solidFill>
              <a:ln>
                <a:noFill/>
              </a:ln>
            </p:spPr>
          </p:sp>
          <p:sp>
            <p:nvSpPr>
              <p:cNvPr id="21" name="Ellipse 21"/>
              <p:cNvSpPr/>
              <p:nvPr/>
            </p:nvSpPr>
            <p:spPr>
              <a:xfrm>
                <a:off x="5353050" y="3162300"/>
                <a:ext cx="1485900" cy="1485900"/>
              </a:xfrm>
              <a:prstGeom prst="ellipse">
                <a:avLst/>
              </a:prstGeom>
              <a:gradFill>
                <a:gsLst>
                  <a:gs pos="0">
                    <a:srgbClr val="5B8DEF"/>
                  </a:gs>
                  <a:gs pos="50000">
                    <a:srgbClr val="A26BFA"/>
                  </a:gs>
                  <a:gs pos="100000">
                    <a:srgbClr val="3DDDFC"/>
                  </a:gs>
                </a:gsLst>
                <a:lin ang="2700000" scaled="1"/>
              </a:gradFill>
              <a:ln>
                <a:noFill/>
              </a:ln>
            </p:spPr>
          </p:sp>
          <p:sp>
            <p:nvSpPr>
              <p:cNvPr id="22" name="Ellipse 22"/>
              <p:cNvSpPr/>
              <p:nvPr/>
            </p:nvSpPr>
            <p:spPr>
              <a:xfrm>
                <a:off x="5448300" y="3257550"/>
                <a:ext cx="1295400" cy="1295400"/>
              </a:xfrm>
              <a:prstGeom prst="ellipse">
                <a:avLst/>
              </a:prstGeom>
              <a:noFill/>
              <a:ln w="9525">
                <a:solidFill>
                  <a:srgbClr val="FFFFFF">
                    <a:alpha val="40000"/>
                  </a:srgbClr>
                </a:solidFill>
              </a:ln>
            </p:spPr>
          </p:sp>
          <p:grpSp>
            <p:nvGrpSpPr>
              <p:cNvPr id="25" name="Group 25"/>
              <p:cNvGrpSpPr/>
              <p:nvPr/>
            </p:nvGrpSpPr>
            <p:grpSpPr>
              <a:xfrm>
                <a:off x="5910262" y="3646930"/>
                <a:ext cx="371475" cy="402303"/>
                <a:chOff x="5910262" y="3646930"/>
                <a:chExt cx="371475" cy="402303"/>
              </a:xfrm>
            </p:grpSpPr>
            <p:sp>
              <p:nvSpPr>
                <p:cNvPr id="23" name="Freeform 23"/>
                <p:cNvSpPr/>
                <p:nvPr/>
              </p:nvSpPr>
              <p:spPr>
                <a:xfrm>
                  <a:off x="5924550" y="3756892"/>
                  <a:ext cx="171450" cy="276945"/>
                </a:xfrm>
                <a:custGeom>
                  <a:avLst/>
                  <a:gdLst/>
                  <a:ahLst/>
                  <a:cxnLst/>
                  <a:rect l="l" t="t" r="r" b="b"/>
                  <a:pathLst>
                    <a:path w="171450" h="276945">
                      <a:moveTo>
                        <a:pt x="171450" y="93155"/>
                      </a:moveTo>
                      <a:lnTo>
                        <a:pt x="171450" y="276945"/>
                      </a:lnTo>
                      <a:cubicBezTo>
                        <a:pt x="169050" y="276935"/>
                        <a:pt x="166692" y="276321"/>
                        <a:pt x="164592" y="275159"/>
                      </a:cubicBezTo>
                      <a:lnTo>
                        <a:pt x="7429" y="189149"/>
                      </a:lnTo>
                      <a:cubicBezTo>
                        <a:pt x="2859" y="186648"/>
                        <a:pt x="12" y="181857"/>
                        <a:pt x="0" y="176647"/>
                      </a:cubicBezTo>
                      <a:lnTo>
                        <a:pt x="0" y="5840"/>
                      </a:lnTo>
                      <a:cubicBezTo>
                        <a:pt x="1" y="3827"/>
                        <a:pt x="427" y="1837"/>
                        <a:pt x="1250" y="0"/>
                      </a:cubicBezTo>
                      <a:close/>
                    </a:path>
                  </a:pathLst>
                </a:custGeom>
                <a:solidFill>
                  <a:srgbClr val="FFFFFF">
                    <a:alpha val="20000"/>
                  </a:srgbClr>
                </a:solidFill>
                <a:ln>
                  <a:noFill/>
                </a:ln>
              </p:spPr>
            </p:sp>
            <p:sp>
              <p:nvSpPr>
                <p:cNvPr id="24" name="Freeform 24"/>
                <p:cNvSpPr/>
                <p:nvPr/>
              </p:nvSpPr>
              <p:spPr>
                <a:xfrm>
                  <a:off x="5910262" y="3646930"/>
                  <a:ext cx="371475" cy="402303"/>
                </a:xfrm>
                <a:custGeom>
                  <a:avLst/>
                  <a:gdLst/>
                  <a:ahLst/>
                  <a:cxnLst/>
                  <a:rect l="l" t="t" r="r" b="b"/>
                  <a:pathLst>
                    <a:path w="371475" h="402303">
                      <a:moveTo>
                        <a:pt x="356616" y="90709"/>
                      </a:moveTo>
                      <a:lnTo>
                        <a:pt x="199454" y="4716"/>
                      </a:lnTo>
                      <a:lnTo>
                        <a:pt x="199454" y="4716"/>
                      </a:lnTo>
                      <a:cubicBezTo>
                        <a:pt x="190918" y="0"/>
                        <a:pt x="180557" y="0"/>
                        <a:pt x="172021" y="4716"/>
                      </a:cubicBezTo>
                      <a:lnTo>
                        <a:pt x="14859" y="90745"/>
                      </a:lnTo>
                      <a:cubicBezTo>
                        <a:pt x="5718" y="95747"/>
                        <a:pt x="24" y="105328"/>
                        <a:pt x="0" y="115748"/>
                      </a:cubicBezTo>
                      <a:lnTo>
                        <a:pt x="0" y="286555"/>
                      </a:lnTo>
                      <a:cubicBezTo>
                        <a:pt x="24" y="296975"/>
                        <a:pt x="5718" y="306557"/>
                        <a:pt x="14859" y="311558"/>
                      </a:cubicBezTo>
                      <a:lnTo>
                        <a:pt x="172021" y="397587"/>
                      </a:lnTo>
                      <a:cubicBezTo>
                        <a:pt x="180557" y="402303"/>
                        <a:pt x="190918" y="402303"/>
                        <a:pt x="199454" y="397587"/>
                      </a:cubicBezTo>
                      <a:lnTo>
                        <a:pt x="356616" y="311558"/>
                      </a:lnTo>
                      <a:cubicBezTo>
                        <a:pt x="365757" y="306557"/>
                        <a:pt x="371451" y="296975"/>
                        <a:pt x="371475" y="286555"/>
                      </a:cubicBezTo>
                      <a:lnTo>
                        <a:pt x="371475" y="115766"/>
                      </a:lnTo>
                      <a:cubicBezTo>
                        <a:pt x="371471" y="105327"/>
                        <a:pt x="365774" y="95720"/>
                        <a:pt x="356616" y="90709"/>
                      </a:cubicBezTo>
                      <a:close/>
                      <a:moveTo>
                        <a:pt x="185738" y="29720"/>
                      </a:moveTo>
                      <a:lnTo>
                        <a:pt x="185738" y="29720"/>
                      </a:lnTo>
                      <a:lnTo>
                        <a:pt x="329220" y="108301"/>
                      </a:lnTo>
                      <a:lnTo>
                        <a:pt x="185738" y="186882"/>
                      </a:lnTo>
                      <a:lnTo>
                        <a:pt x="42255" y="108301"/>
                      </a:lnTo>
                      <a:close/>
                      <a:moveTo>
                        <a:pt x="28575" y="133304"/>
                      </a:moveTo>
                      <a:lnTo>
                        <a:pt x="171450" y="211492"/>
                      </a:lnTo>
                      <a:lnTo>
                        <a:pt x="171450" y="364708"/>
                      </a:lnTo>
                      <a:lnTo>
                        <a:pt x="28575" y="286573"/>
                      </a:lnTo>
                      <a:close/>
                      <a:moveTo>
                        <a:pt x="200025" y="364708"/>
                      </a:moveTo>
                      <a:lnTo>
                        <a:pt x="200025" y="211564"/>
                      </a:lnTo>
                      <a:lnTo>
                        <a:pt x="342900" y="133304"/>
                      </a:lnTo>
                      <a:lnTo>
                        <a:pt x="342900" y="286502"/>
                      </a:lnTo>
                      <a:close/>
                    </a:path>
                  </a:pathLst>
                </a:custGeom>
                <a:solidFill>
                  <a:srgbClr val="FFFFFF"/>
                </a:solidFill>
                <a:ln>
                  <a:noFill/>
                </a:ln>
              </p:spPr>
            </p:sp>
          </p:grpSp>
          <p:sp>
            <p:nvSpPr>
              <p:cNvPr id="26" name="TextBox 26"/>
              <p:cNvSpPr txBox="1"/>
              <p:nvPr/>
            </p:nvSpPr>
            <p:spPr>
              <a:xfrm>
                <a:off x="5556885" y="4135755"/>
                <a:ext cx="1078230" cy="304800"/>
              </a:xfrm>
              <a:prstGeom prst="rect">
                <a:avLst/>
              </a:prstGeom>
              <a:noFill/>
              <a:ln>
                <a:noFill/>
              </a:ln>
            </p:spPr>
            <p:txBody>
              <a:bodyPr wrap="none" lIns="0" tIns="68580" rIns="0" bIns="0" anchor="t" anchorCtr="0">
                <a:noAutofit/>
              </a:bodyPr>
              <a:lstStyle/>
              <a:p>
                <a:pPr algn="ctr"/>
                <a:r>
                  <a:rPr lang="en-US" sz="1200" b="1" dirty="0">
                    <a:solidFill>
                      <a:srgbClr val="FFFFFF"/>
                    </a:solidFill>
                    <a:latin typeface="Microsoft YaHei"/>
                    <a:ea typeface="Microsoft YaHei"/>
                    <a:cs typeface="Microsoft YaHei"/>
                  </a:rPr>
                  <a:t>CONTEXT</a:t>
                </a:r>
              </a:p>
            </p:txBody>
          </p:sp>
          <p:sp>
            <p:nvSpPr>
              <p:cNvPr id="27" name="TextBox 27"/>
              <p:cNvSpPr txBox="1"/>
              <p:nvPr/>
            </p:nvSpPr>
            <p:spPr>
              <a:xfrm>
                <a:off x="5563076" y="4366260"/>
                <a:ext cx="1065847" cy="228600"/>
              </a:xfrm>
              <a:prstGeom prst="rect">
                <a:avLst/>
              </a:prstGeom>
              <a:noFill/>
              <a:ln>
                <a:noFill/>
              </a:ln>
            </p:spPr>
            <p:txBody>
              <a:bodyPr wrap="none" lIns="0" tIns="51435" rIns="0" bIns="0" anchor="t" anchorCtr="0">
                <a:noAutofit/>
              </a:bodyPr>
              <a:lstStyle/>
              <a:p>
                <a:pPr algn="ctr"/>
                <a:r>
                  <a:rPr lang="en-US" sz="900" b="1" spc="225" dirty="0">
                    <a:solidFill>
                      <a:srgbClr val="E8ECFF"/>
                    </a:solidFill>
                    <a:latin typeface="Microsoft YaHei"/>
                    <a:ea typeface="Microsoft YaHei"/>
                    <a:cs typeface="Microsoft YaHei"/>
                  </a:rPr>
                  <a:t>ENGINEERING</a:t>
                </a:r>
              </a:p>
            </p:txBody>
          </p:sp>
        </p:grpSp>
        <p:grpSp>
          <p:nvGrpSpPr>
            <p:cNvPr id="38" name="spoke-retrieval"/>
            <p:cNvGrpSpPr/>
            <p:nvPr/>
          </p:nvGrpSpPr>
          <p:grpSpPr>
            <a:xfrm>
              <a:off x="4953000" y="1333500"/>
              <a:ext cx="3045143" cy="762000"/>
              <a:chOff x="4953000" y="1333500"/>
              <a:chExt cx="3045143" cy="762000"/>
            </a:xfrm>
          </p:grpSpPr>
          <p:sp>
            <p:nvSpPr>
              <p:cNvPr id="29" name="Rectangle 29"/>
              <p:cNvSpPr/>
              <p:nvPr/>
            </p:nvSpPr>
            <p:spPr>
              <a:xfrm>
                <a:off x="4953000" y="1333500"/>
                <a:ext cx="2286000" cy="762000"/>
              </a:xfrm>
              <a:prstGeom prst="roundRect">
                <a:avLst>
                  <a:gd name="adj" fmla="val 17500"/>
                </a:avLst>
              </a:prstGeom>
              <a:gradFill>
                <a:gsLst>
                  <a:gs pos="0">
                    <a:srgbClr val="1A2150">
                      <a:alpha val="85000"/>
                    </a:srgbClr>
                  </a:gs>
                  <a:gs pos="100000">
                    <a:srgbClr val="1A2150">
                      <a:alpha val="50000"/>
                    </a:srgbClr>
                  </a:gs>
                </a:gsLst>
                <a:lin ang="5400000" scaled="1"/>
              </a:gradFill>
              <a:ln w="9525">
                <a:solidFill>
                  <a:srgbClr val="5B8DEF">
                    <a:alpha val="55000"/>
                  </a:srgbClr>
                </a:solidFill>
              </a:ln>
            </p:spPr>
          </p:sp>
          <p:sp>
            <p:nvSpPr>
              <p:cNvPr id="30" name="Rectangle 30"/>
              <p:cNvSpPr/>
              <p:nvPr/>
            </p:nvSpPr>
            <p:spPr>
              <a:xfrm>
                <a:off x="5124450" y="1343025"/>
                <a:ext cx="1943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31" name="Rectangle 31"/>
              <p:cNvSpPr/>
              <p:nvPr/>
            </p:nvSpPr>
            <p:spPr>
              <a:xfrm>
                <a:off x="4953000" y="1562100"/>
                <a:ext cx="38100" cy="304800"/>
              </a:xfrm>
              <a:prstGeom prst="roundRect">
                <a:avLst>
                  <a:gd name="adj" fmla="val 50000"/>
                </a:avLst>
              </a:prstGeom>
              <a:solidFill>
                <a:srgbClr val="5B8DEF"/>
              </a:solidFill>
              <a:ln>
                <a:noFill/>
              </a:ln>
            </p:spPr>
          </p:sp>
          <p:sp>
            <p:nvSpPr>
              <p:cNvPr id="32" name="Rectangle 32"/>
              <p:cNvSpPr/>
              <p:nvPr/>
            </p:nvSpPr>
            <p:spPr>
              <a:xfrm>
                <a:off x="5143500" y="1485900"/>
                <a:ext cx="419100" cy="419100"/>
              </a:xfrm>
              <a:prstGeom prst="roundRect">
                <a:avLst>
                  <a:gd name="adj" fmla="val 22727"/>
                </a:avLst>
              </a:prstGeom>
              <a:solidFill>
                <a:srgbClr val="5B8DEF">
                  <a:alpha val="20000"/>
                </a:srgbClr>
              </a:solidFill>
              <a:ln>
                <a:noFill/>
              </a:ln>
            </p:spPr>
          </p:sp>
          <p:grpSp>
            <p:nvGrpSpPr>
              <p:cNvPr id="35" name="Group 35"/>
              <p:cNvGrpSpPr/>
              <p:nvPr/>
            </p:nvGrpSpPr>
            <p:grpSpPr>
              <a:xfrm>
                <a:off x="5235223" y="1577583"/>
                <a:ext cx="226993" cy="227033"/>
                <a:chOff x="5235223" y="1577583"/>
                <a:chExt cx="226993" cy="227033"/>
              </a:xfrm>
            </p:grpSpPr>
            <p:sp>
              <p:nvSpPr>
                <p:cNvPr id="33" name="Freeform 33"/>
                <p:cNvSpPr/>
                <p:nvPr/>
              </p:nvSpPr>
              <p:spPr>
                <a:xfrm>
                  <a:off x="5253038" y="1595438"/>
                  <a:ext cx="166688" cy="166688"/>
                </a:xfrm>
                <a:custGeom>
                  <a:avLst/>
                  <a:gdLst/>
                  <a:ahLst/>
                  <a:cxnLst/>
                  <a:rect l="l" t="t" r="r" b="b"/>
                  <a:pathLst>
                    <a:path w="166688" h="166688">
                      <a:moveTo>
                        <a:pt x="166688" y="83344"/>
                      </a:moveTo>
                      <a:cubicBezTo>
                        <a:pt x="166688" y="129373"/>
                        <a:pt x="129373" y="166688"/>
                        <a:pt x="83344" y="166688"/>
                      </a:cubicBezTo>
                      <a:cubicBezTo>
                        <a:pt x="37314" y="166688"/>
                        <a:pt x="0" y="129373"/>
                        <a:pt x="0" y="83344"/>
                      </a:cubicBezTo>
                      <a:cubicBezTo>
                        <a:pt x="0" y="37314"/>
                        <a:pt x="37314" y="0"/>
                        <a:pt x="83344" y="0"/>
                      </a:cubicBezTo>
                      <a:cubicBezTo>
                        <a:pt x="129373" y="0"/>
                        <a:pt x="166688" y="37314"/>
                        <a:pt x="166688" y="83344"/>
                      </a:cubicBezTo>
                      <a:close/>
                    </a:path>
                  </a:pathLst>
                </a:custGeom>
                <a:solidFill>
                  <a:srgbClr val="5B8DEF">
                    <a:alpha val="20000"/>
                  </a:srgbClr>
                </a:solidFill>
                <a:ln>
                  <a:noFill/>
                </a:ln>
              </p:spPr>
            </p:sp>
            <p:sp>
              <p:nvSpPr>
                <p:cNvPr id="34" name="Freeform 34"/>
                <p:cNvSpPr/>
                <p:nvPr/>
              </p:nvSpPr>
              <p:spPr>
                <a:xfrm>
                  <a:off x="5235223" y="1577583"/>
                  <a:ext cx="226993" cy="227033"/>
                </a:xfrm>
                <a:custGeom>
                  <a:avLst/>
                  <a:gdLst/>
                  <a:ahLst/>
                  <a:cxnLst/>
                  <a:rect l="l" t="t" r="r" b="b"/>
                  <a:pathLst>
                    <a:path w="226993" h="227033">
                      <a:moveTo>
                        <a:pt x="223737" y="211983"/>
                      </a:moveTo>
                      <a:lnTo>
                        <a:pt x="171584" y="159831"/>
                      </a:lnTo>
                      <a:cubicBezTo>
                        <a:pt x="203047" y="122096"/>
                        <a:pt x="199265" y="66288"/>
                        <a:pt x="162997" y="33144"/>
                      </a:cubicBezTo>
                      <a:cubicBezTo>
                        <a:pt x="126729" y="0"/>
                        <a:pt x="70807" y="1245"/>
                        <a:pt x="36051" y="35971"/>
                      </a:cubicBezTo>
                      <a:cubicBezTo>
                        <a:pt x="1295" y="70696"/>
                        <a:pt x="0" y="126618"/>
                        <a:pt x="33112" y="162914"/>
                      </a:cubicBezTo>
                      <a:cubicBezTo>
                        <a:pt x="66224" y="199211"/>
                        <a:pt x="122028" y="203043"/>
                        <a:pt x="159791" y="171613"/>
                      </a:cubicBezTo>
                      <a:lnTo>
                        <a:pt x="211943" y="223776"/>
                      </a:lnTo>
                      <a:cubicBezTo>
                        <a:pt x="215200" y="227033"/>
                        <a:pt x="220480" y="227033"/>
                        <a:pt x="223737" y="223776"/>
                      </a:cubicBezTo>
                      <a:cubicBezTo>
                        <a:pt x="226993" y="220520"/>
                        <a:pt x="226993" y="215240"/>
                        <a:pt x="223737" y="211983"/>
                      </a:cubicBezTo>
                      <a:close/>
                      <a:moveTo>
                        <a:pt x="26149" y="101198"/>
                      </a:moveTo>
                      <a:cubicBezTo>
                        <a:pt x="26149" y="59772"/>
                        <a:pt x="59732" y="26189"/>
                        <a:pt x="101159" y="26189"/>
                      </a:cubicBezTo>
                      <a:cubicBezTo>
                        <a:pt x="142585" y="26189"/>
                        <a:pt x="176168" y="59772"/>
                        <a:pt x="176168" y="101198"/>
                      </a:cubicBezTo>
                      <a:cubicBezTo>
                        <a:pt x="176168" y="142625"/>
                        <a:pt x="142585" y="176208"/>
                        <a:pt x="101159" y="176208"/>
                      </a:cubicBezTo>
                      <a:cubicBezTo>
                        <a:pt x="59751" y="176162"/>
                        <a:pt x="26195" y="142606"/>
                        <a:pt x="26149" y="101198"/>
                      </a:cubicBezTo>
                      <a:close/>
                    </a:path>
                  </a:pathLst>
                </a:custGeom>
                <a:solidFill>
                  <a:srgbClr val="5B8DEF"/>
                </a:solidFill>
                <a:ln>
                  <a:noFill/>
                </a:ln>
              </p:spPr>
            </p:sp>
          </p:grpSp>
          <p:sp>
            <p:nvSpPr>
              <p:cNvPr id="36" name="TextBox 36"/>
              <p:cNvSpPr txBox="1"/>
              <p:nvPr/>
            </p:nvSpPr>
            <p:spPr>
              <a:xfrm>
                <a:off x="5715000" y="1446848"/>
                <a:ext cx="647700" cy="323850"/>
              </a:xfrm>
              <a:prstGeom prst="rect">
                <a:avLst/>
              </a:prstGeom>
              <a:noFill/>
              <a:ln>
                <a:noFill/>
              </a:ln>
            </p:spPr>
            <p:txBody>
              <a:bodyPr wrap="none" lIns="0" tIns="72866" rIns="0" bIns="0" anchor="t" anchorCtr="0">
                <a:noAutofit/>
              </a:bodyPr>
              <a:lstStyle/>
              <a:p>
                <a:pPr algn="l"/>
                <a:r>
                  <a:rPr lang="zh-CN" sz="1280" b="1" dirty="0">
                    <a:solidFill>
                      <a:srgbClr val="E8ECFF"/>
                    </a:solidFill>
                    <a:latin typeface="Microsoft YaHei"/>
                    <a:ea typeface="Microsoft YaHei"/>
                    <a:cs typeface="Microsoft YaHei"/>
                  </a:rPr>
                  <a:t>检索</a:t>
                </a:r>
              </a:p>
            </p:txBody>
          </p:sp>
          <p:sp>
            <p:nvSpPr>
              <p:cNvPr id="37" name="TextBox 37"/>
              <p:cNvSpPr txBox="1"/>
              <p:nvPr/>
            </p:nvSpPr>
            <p:spPr>
              <a:xfrm>
                <a:off x="5715000" y="1756410"/>
                <a:ext cx="2283143" cy="228600"/>
              </a:xfrm>
              <a:prstGeom prst="rect">
                <a:avLst/>
              </a:prstGeom>
              <a:noFill/>
              <a:ln>
                <a:noFill/>
              </a:ln>
            </p:spPr>
            <p:txBody>
              <a:bodyPr wrap="none" lIns="0" tIns="51435" rIns="0" bIns="0" anchor="t" anchorCtr="0">
                <a:noAutofit/>
              </a:bodyPr>
              <a:lstStyle/>
              <a:p>
                <a:pPr algn="l"/>
                <a:r>
                  <a:rPr lang="zh-CN" sz="900" dirty="0">
                    <a:solidFill>
                      <a:srgbClr val="A8B0D0"/>
                    </a:solidFill>
                    <a:latin typeface="Microsoft YaHei"/>
                    <a:ea typeface="Microsoft YaHei"/>
                    <a:cs typeface="Microsoft YaHei"/>
                  </a:rPr>
                  <a:t>RAG · 向量召回 · BM25 混排</a:t>
                </a:r>
              </a:p>
            </p:txBody>
          </p:sp>
        </p:grpSp>
        <p:grpSp>
          <p:nvGrpSpPr>
            <p:cNvPr id="48" name="spoke-rerank"/>
            <p:cNvGrpSpPr/>
            <p:nvPr/>
          </p:nvGrpSpPr>
          <p:grpSpPr>
            <a:xfrm>
              <a:off x="7143750" y="2190750"/>
              <a:ext cx="2693670" cy="762000"/>
              <a:chOff x="7143750" y="2190750"/>
              <a:chExt cx="2693670" cy="762000"/>
            </a:xfrm>
          </p:grpSpPr>
          <p:sp>
            <p:nvSpPr>
              <p:cNvPr id="39" name="Rectangle 39"/>
              <p:cNvSpPr/>
              <p:nvPr/>
            </p:nvSpPr>
            <p:spPr>
              <a:xfrm>
                <a:off x="7143750" y="2190750"/>
                <a:ext cx="2286000" cy="762000"/>
              </a:xfrm>
              <a:prstGeom prst="roundRect">
                <a:avLst>
                  <a:gd name="adj" fmla="val 17500"/>
                </a:avLst>
              </a:prstGeom>
              <a:gradFill>
                <a:gsLst>
                  <a:gs pos="0">
                    <a:srgbClr val="1A2150">
                      <a:alpha val="85000"/>
                    </a:srgbClr>
                  </a:gs>
                  <a:gs pos="100000">
                    <a:srgbClr val="1A2150">
                      <a:alpha val="50000"/>
                    </a:srgbClr>
                  </a:gs>
                </a:gsLst>
                <a:lin ang="5400000" scaled="1"/>
              </a:gradFill>
              <a:ln w="9525">
                <a:solidFill>
                  <a:srgbClr val="A26BFA">
                    <a:alpha val="55000"/>
                  </a:srgbClr>
                </a:solidFill>
              </a:ln>
            </p:spPr>
          </p:sp>
          <p:sp>
            <p:nvSpPr>
              <p:cNvPr id="40" name="Rectangle 40"/>
              <p:cNvSpPr/>
              <p:nvPr/>
            </p:nvSpPr>
            <p:spPr>
              <a:xfrm>
                <a:off x="7315200" y="2200275"/>
                <a:ext cx="1943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41" name="Rectangle 41"/>
              <p:cNvSpPr/>
              <p:nvPr/>
            </p:nvSpPr>
            <p:spPr>
              <a:xfrm>
                <a:off x="7143750" y="2419350"/>
                <a:ext cx="38100" cy="304800"/>
              </a:xfrm>
              <a:prstGeom prst="roundRect">
                <a:avLst>
                  <a:gd name="adj" fmla="val 50000"/>
                </a:avLst>
              </a:prstGeom>
              <a:solidFill>
                <a:srgbClr val="A26BFA"/>
              </a:solidFill>
              <a:ln>
                <a:noFill/>
              </a:ln>
            </p:spPr>
          </p:sp>
          <p:sp>
            <p:nvSpPr>
              <p:cNvPr id="42" name="Rectangle 42"/>
              <p:cNvSpPr/>
              <p:nvPr/>
            </p:nvSpPr>
            <p:spPr>
              <a:xfrm>
                <a:off x="7334250" y="2343150"/>
                <a:ext cx="419100" cy="419100"/>
              </a:xfrm>
              <a:prstGeom prst="roundRect">
                <a:avLst>
                  <a:gd name="adj" fmla="val 22727"/>
                </a:avLst>
              </a:prstGeom>
              <a:solidFill>
                <a:srgbClr val="A26BFA">
                  <a:alpha val="20000"/>
                </a:srgbClr>
              </a:solidFill>
              <a:ln>
                <a:noFill/>
              </a:ln>
            </p:spPr>
          </p:sp>
          <p:grpSp>
            <p:nvGrpSpPr>
              <p:cNvPr id="45" name="Group 45"/>
              <p:cNvGrpSpPr/>
              <p:nvPr/>
            </p:nvGrpSpPr>
            <p:grpSpPr>
              <a:xfrm>
                <a:off x="7434244" y="2460984"/>
                <a:ext cx="219171" cy="200994"/>
                <a:chOff x="7434244" y="2460984"/>
                <a:chExt cx="219171" cy="200994"/>
              </a:xfrm>
            </p:grpSpPr>
            <p:sp>
              <p:nvSpPr>
                <p:cNvPr id="43" name="Freeform 43"/>
                <p:cNvSpPr/>
                <p:nvPr/>
              </p:nvSpPr>
              <p:spPr>
                <a:xfrm>
                  <a:off x="7443188" y="2469356"/>
                  <a:ext cx="201223" cy="183805"/>
                </a:xfrm>
                <a:custGeom>
                  <a:avLst/>
                  <a:gdLst/>
                  <a:ahLst/>
                  <a:cxnLst/>
                  <a:rect l="l" t="t" r="r" b="b"/>
                  <a:pathLst>
                    <a:path w="201223" h="183805">
                      <a:moveTo>
                        <a:pt x="198436" y="13939"/>
                      </a:moveTo>
                      <a:lnTo>
                        <a:pt x="125615" y="91678"/>
                      </a:lnTo>
                      <a:lnTo>
                        <a:pt x="125615" y="152780"/>
                      </a:lnTo>
                      <a:cubicBezTo>
                        <a:pt x="125617" y="155567"/>
                        <a:pt x="124225" y="158171"/>
                        <a:pt x="121906" y="159718"/>
                      </a:cubicBezTo>
                      <a:lnTo>
                        <a:pt x="88569" y="181939"/>
                      </a:lnTo>
                      <a:cubicBezTo>
                        <a:pt x="86014" y="183644"/>
                        <a:pt x="82728" y="183805"/>
                        <a:pt x="80018" y="182359"/>
                      </a:cubicBezTo>
                      <a:cubicBezTo>
                        <a:pt x="77309" y="180913"/>
                        <a:pt x="75614" y="178093"/>
                        <a:pt x="75609" y="175022"/>
                      </a:cubicBezTo>
                      <a:lnTo>
                        <a:pt x="75609" y="91678"/>
                      </a:lnTo>
                      <a:lnTo>
                        <a:pt x="2787" y="13939"/>
                      </a:lnTo>
                      <a:cubicBezTo>
                        <a:pt x="571" y="11501"/>
                        <a:pt x="0" y="7986"/>
                        <a:pt x="1329" y="4972"/>
                      </a:cubicBezTo>
                      <a:cubicBezTo>
                        <a:pt x="2659" y="1957"/>
                        <a:pt x="5639" y="9"/>
                        <a:pt x="8934" y="0"/>
                      </a:cubicBezTo>
                      <a:lnTo>
                        <a:pt x="192290" y="0"/>
                      </a:lnTo>
                      <a:cubicBezTo>
                        <a:pt x="195584" y="9"/>
                        <a:pt x="198565" y="1957"/>
                        <a:pt x="199894" y="4972"/>
                      </a:cubicBezTo>
                      <a:cubicBezTo>
                        <a:pt x="201223" y="7986"/>
                        <a:pt x="200652" y="11501"/>
                        <a:pt x="198436" y="13939"/>
                      </a:cubicBezTo>
                      <a:close/>
                    </a:path>
                  </a:pathLst>
                </a:custGeom>
                <a:solidFill>
                  <a:srgbClr val="A26BFA">
                    <a:alpha val="20000"/>
                  </a:srgbClr>
                </a:solidFill>
                <a:ln>
                  <a:noFill/>
                </a:ln>
              </p:spPr>
            </p:sp>
            <p:sp>
              <p:nvSpPr>
                <p:cNvPr id="44" name="Freeform 44"/>
                <p:cNvSpPr/>
                <p:nvPr/>
              </p:nvSpPr>
              <p:spPr>
                <a:xfrm>
                  <a:off x="7434244" y="2460984"/>
                  <a:ext cx="219171" cy="200994"/>
                </a:xfrm>
                <a:custGeom>
                  <a:avLst/>
                  <a:gdLst/>
                  <a:ahLst/>
                  <a:cxnLst/>
                  <a:rect l="l" t="t" r="r" b="b"/>
                  <a:pathLst>
                    <a:path w="219171" h="200994">
                      <a:moveTo>
                        <a:pt x="216445" y="9966"/>
                      </a:moveTo>
                      <a:cubicBezTo>
                        <a:pt x="213822" y="3908"/>
                        <a:pt x="207836" y="0"/>
                        <a:pt x="201234" y="38"/>
                      </a:cubicBezTo>
                      <a:lnTo>
                        <a:pt x="17878" y="38"/>
                      </a:lnTo>
                      <a:cubicBezTo>
                        <a:pt x="11287" y="51"/>
                        <a:pt x="5322" y="3946"/>
                        <a:pt x="2661" y="9976"/>
                      </a:cubicBezTo>
                      <a:cubicBezTo>
                        <a:pt x="0" y="16006"/>
                        <a:pt x="1142" y="23038"/>
                        <a:pt x="5574" y="27916"/>
                      </a:cubicBezTo>
                      <a:lnTo>
                        <a:pt x="5658" y="28010"/>
                      </a:lnTo>
                      <a:lnTo>
                        <a:pt x="76219" y="103353"/>
                      </a:lnTo>
                      <a:lnTo>
                        <a:pt x="76219" y="183394"/>
                      </a:lnTo>
                      <a:cubicBezTo>
                        <a:pt x="76217" y="189541"/>
                        <a:pt x="79599" y="195190"/>
                        <a:pt x="85018" y="198092"/>
                      </a:cubicBezTo>
                      <a:cubicBezTo>
                        <a:pt x="90436" y="200994"/>
                        <a:pt x="97012" y="200679"/>
                        <a:pt x="102128" y="197271"/>
                      </a:cubicBezTo>
                      <a:lnTo>
                        <a:pt x="135466" y="175039"/>
                      </a:lnTo>
                      <a:cubicBezTo>
                        <a:pt x="140107" y="171947"/>
                        <a:pt x="142895" y="166739"/>
                        <a:pt x="142894" y="161162"/>
                      </a:cubicBezTo>
                      <a:lnTo>
                        <a:pt x="142894" y="103353"/>
                      </a:lnTo>
                      <a:lnTo>
                        <a:pt x="213465" y="28010"/>
                      </a:lnTo>
                      <a:lnTo>
                        <a:pt x="213548" y="27916"/>
                      </a:lnTo>
                      <a:cubicBezTo>
                        <a:pt x="218031" y="23057"/>
                        <a:pt x="219171" y="15988"/>
                        <a:pt x="216445" y="9966"/>
                      </a:cubicBezTo>
                      <a:close/>
                      <a:moveTo>
                        <a:pt x="17878" y="16707"/>
                      </a:moveTo>
                      <a:lnTo>
                        <a:pt x="17878" y="16707"/>
                      </a:lnTo>
                      <a:close/>
                      <a:moveTo>
                        <a:pt x="128496" y="94404"/>
                      </a:moveTo>
                      <a:cubicBezTo>
                        <a:pt x="127054" y="95932"/>
                        <a:pt x="126243" y="97949"/>
                        <a:pt x="126225" y="100050"/>
                      </a:cubicBezTo>
                      <a:lnTo>
                        <a:pt x="126225" y="161162"/>
                      </a:lnTo>
                      <a:lnTo>
                        <a:pt x="92887" y="183394"/>
                      </a:lnTo>
                      <a:lnTo>
                        <a:pt x="92887" y="100050"/>
                      </a:lnTo>
                      <a:cubicBezTo>
                        <a:pt x="92888" y="97934"/>
                        <a:pt x="92084" y="95897"/>
                        <a:pt x="90637" y="94352"/>
                      </a:cubicBezTo>
                      <a:lnTo>
                        <a:pt x="17878" y="16707"/>
                      </a:lnTo>
                      <a:lnTo>
                        <a:pt x="201234" y="16707"/>
                      </a:lnTo>
                      <a:close/>
                    </a:path>
                  </a:pathLst>
                </a:custGeom>
                <a:solidFill>
                  <a:srgbClr val="A26BFA"/>
                </a:solidFill>
                <a:ln>
                  <a:noFill/>
                </a:ln>
              </p:spPr>
            </p:sp>
          </p:grpSp>
          <p:sp>
            <p:nvSpPr>
              <p:cNvPr id="46" name="TextBox 46"/>
              <p:cNvSpPr txBox="1"/>
              <p:nvPr/>
            </p:nvSpPr>
            <p:spPr>
              <a:xfrm>
                <a:off x="7905750" y="2304098"/>
                <a:ext cx="647700" cy="323850"/>
              </a:xfrm>
              <a:prstGeom prst="rect">
                <a:avLst/>
              </a:prstGeom>
              <a:noFill/>
              <a:ln>
                <a:noFill/>
              </a:ln>
            </p:spPr>
            <p:txBody>
              <a:bodyPr wrap="none" lIns="0" tIns="72866" rIns="0" bIns="0" anchor="t" anchorCtr="0">
                <a:noAutofit/>
              </a:bodyPr>
              <a:lstStyle/>
              <a:p>
                <a:pPr algn="l"/>
                <a:r>
                  <a:rPr lang="zh-CN" sz="1280" b="1" dirty="0">
                    <a:solidFill>
                      <a:srgbClr val="E8ECFF"/>
                    </a:solidFill>
                    <a:latin typeface="Microsoft YaHei"/>
                    <a:ea typeface="Microsoft YaHei"/>
                    <a:cs typeface="Microsoft YaHei"/>
                  </a:rPr>
                  <a:t>重排</a:t>
                </a:r>
              </a:p>
            </p:txBody>
          </p:sp>
          <p:sp>
            <p:nvSpPr>
              <p:cNvPr id="47" name="TextBox 47"/>
              <p:cNvSpPr txBox="1"/>
              <p:nvPr/>
            </p:nvSpPr>
            <p:spPr>
              <a:xfrm>
                <a:off x="7905750" y="2613660"/>
                <a:ext cx="1931670" cy="228600"/>
              </a:xfrm>
              <a:prstGeom prst="rect">
                <a:avLst/>
              </a:prstGeom>
              <a:noFill/>
              <a:ln>
                <a:noFill/>
              </a:ln>
            </p:spPr>
            <p:txBody>
              <a:bodyPr wrap="none" lIns="0" tIns="51435" rIns="0" bIns="0" anchor="t" anchorCtr="0">
                <a:noAutofit/>
              </a:bodyPr>
              <a:lstStyle/>
              <a:p>
                <a:pPr algn="l"/>
                <a:r>
                  <a:rPr lang="zh-CN" sz="900" dirty="0">
                    <a:solidFill>
                      <a:srgbClr val="A8B0D0"/>
                    </a:solidFill>
                    <a:latin typeface="Microsoft YaHei"/>
                    <a:ea typeface="Microsoft YaHei"/>
                    <a:cs typeface="Microsoft YaHei"/>
                  </a:rPr>
                  <a:t>Reranker · Top-K 精筛</a:t>
                </a:r>
              </a:p>
            </p:txBody>
          </p:sp>
        </p:grpSp>
        <p:grpSp>
          <p:nvGrpSpPr>
            <p:cNvPr id="58" name="spoke-truncate"/>
            <p:cNvGrpSpPr/>
            <p:nvPr/>
          </p:nvGrpSpPr>
          <p:grpSpPr>
            <a:xfrm>
              <a:off x="7143750" y="4762500"/>
              <a:ext cx="2967990" cy="762000"/>
              <a:chOff x="7143750" y="4762500"/>
              <a:chExt cx="2967990" cy="762000"/>
            </a:xfrm>
          </p:grpSpPr>
          <p:sp>
            <p:nvSpPr>
              <p:cNvPr id="49" name="Rectangle 49"/>
              <p:cNvSpPr/>
              <p:nvPr/>
            </p:nvSpPr>
            <p:spPr>
              <a:xfrm>
                <a:off x="7143750" y="4762500"/>
                <a:ext cx="2286000" cy="762000"/>
              </a:xfrm>
              <a:prstGeom prst="roundRect">
                <a:avLst>
                  <a:gd name="adj" fmla="val 17500"/>
                </a:avLst>
              </a:prstGeom>
              <a:gradFill>
                <a:gsLst>
                  <a:gs pos="0">
                    <a:srgbClr val="1A2150">
                      <a:alpha val="85000"/>
                    </a:srgbClr>
                  </a:gs>
                  <a:gs pos="100000">
                    <a:srgbClr val="1A2150">
                      <a:alpha val="50000"/>
                    </a:srgbClr>
                  </a:gs>
                </a:gsLst>
                <a:lin ang="5400000" scaled="1"/>
              </a:gradFill>
              <a:ln w="9525">
                <a:solidFill>
                  <a:srgbClr val="3DDDFC">
                    <a:alpha val="55000"/>
                  </a:srgbClr>
                </a:solidFill>
              </a:ln>
            </p:spPr>
          </p:sp>
          <p:sp>
            <p:nvSpPr>
              <p:cNvPr id="50" name="Rectangle 50"/>
              <p:cNvSpPr/>
              <p:nvPr/>
            </p:nvSpPr>
            <p:spPr>
              <a:xfrm>
                <a:off x="7315200" y="4772025"/>
                <a:ext cx="1943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51" name="Rectangle 51"/>
              <p:cNvSpPr/>
              <p:nvPr/>
            </p:nvSpPr>
            <p:spPr>
              <a:xfrm>
                <a:off x="7143750" y="4991100"/>
                <a:ext cx="38100" cy="304800"/>
              </a:xfrm>
              <a:prstGeom prst="roundRect">
                <a:avLst>
                  <a:gd name="adj" fmla="val 50000"/>
                </a:avLst>
              </a:prstGeom>
              <a:solidFill>
                <a:srgbClr val="3DDDFC"/>
              </a:solidFill>
              <a:ln>
                <a:noFill/>
              </a:ln>
            </p:spPr>
          </p:sp>
          <p:sp>
            <p:nvSpPr>
              <p:cNvPr id="52" name="Rectangle 52"/>
              <p:cNvSpPr/>
              <p:nvPr/>
            </p:nvSpPr>
            <p:spPr>
              <a:xfrm>
                <a:off x="7334250" y="4914900"/>
                <a:ext cx="419100" cy="419100"/>
              </a:xfrm>
              <a:prstGeom prst="roundRect">
                <a:avLst>
                  <a:gd name="adj" fmla="val 22727"/>
                </a:avLst>
              </a:prstGeom>
              <a:solidFill>
                <a:srgbClr val="3DDDFC">
                  <a:alpha val="20000"/>
                </a:srgbClr>
              </a:solidFill>
              <a:ln>
                <a:noFill/>
              </a:ln>
            </p:spPr>
          </p:sp>
          <p:grpSp>
            <p:nvGrpSpPr>
              <p:cNvPr id="55" name="Group 55"/>
              <p:cNvGrpSpPr/>
              <p:nvPr/>
            </p:nvGrpSpPr>
            <p:grpSpPr>
              <a:xfrm>
                <a:off x="7427112" y="5024438"/>
                <a:ext cx="233376" cy="200025"/>
                <a:chOff x="7427112" y="5024438"/>
                <a:chExt cx="233376" cy="200025"/>
              </a:xfrm>
            </p:grpSpPr>
            <p:sp>
              <p:nvSpPr>
                <p:cNvPr id="53" name="Freeform 53"/>
                <p:cNvSpPr/>
                <p:nvPr/>
              </p:nvSpPr>
              <p:spPr>
                <a:xfrm>
                  <a:off x="7435453" y="5049441"/>
                  <a:ext cx="216694" cy="141684"/>
                </a:xfrm>
                <a:custGeom>
                  <a:avLst/>
                  <a:gdLst/>
                  <a:ahLst/>
                  <a:cxnLst/>
                  <a:rect l="l" t="t" r="r" b="b"/>
                  <a:pathLst>
                    <a:path w="216694" h="141684">
                      <a:moveTo>
                        <a:pt x="33338" y="33338"/>
                      </a:moveTo>
                      <a:lnTo>
                        <a:pt x="66675" y="116681"/>
                      </a:lnTo>
                      <a:cubicBezTo>
                        <a:pt x="66675" y="135090"/>
                        <a:pt x="45839" y="141684"/>
                        <a:pt x="33338" y="141684"/>
                      </a:cubicBezTo>
                      <a:cubicBezTo>
                        <a:pt x="20836" y="141684"/>
                        <a:pt x="0" y="135090"/>
                        <a:pt x="0" y="116681"/>
                      </a:cubicBezTo>
                      <a:close/>
                      <a:moveTo>
                        <a:pt x="183356" y="0"/>
                      </a:moveTo>
                      <a:lnTo>
                        <a:pt x="150019" y="83344"/>
                      </a:lnTo>
                      <a:cubicBezTo>
                        <a:pt x="150019" y="101752"/>
                        <a:pt x="170855" y="108347"/>
                        <a:pt x="183356" y="108347"/>
                      </a:cubicBezTo>
                      <a:cubicBezTo>
                        <a:pt x="195858" y="108347"/>
                        <a:pt x="216694" y="101752"/>
                        <a:pt x="216694" y="83344"/>
                      </a:cubicBezTo>
                      <a:close/>
                    </a:path>
                  </a:pathLst>
                </a:custGeom>
                <a:solidFill>
                  <a:srgbClr val="3DDDFC">
                    <a:alpha val="20000"/>
                  </a:srgbClr>
                </a:solidFill>
                <a:ln>
                  <a:noFill/>
                </a:ln>
              </p:spPr>
            </p:sp>
            <p:sp>
              <p:nvSpPr>
                <p:cNvPr id="54" name="Freeform 54"/>
                <p:cNvSpPr/>
                <p:nvPr/>
              </p:nvSpPr>
              <p:spPr>
                <a:xfrm>
                  <a:off x="7427112" y="5024438"/>
                  <a:ext cx="233376" cy="200025"/>
                </a:xfrm>
                <a:custGeom>
                  <a:avLst/>
                  <a:gdLst/>
                  <a:ahLst/>
                  <a:cxnLst/>
                  <a:rect l="l" t="t" r="r" b="b"/>
                  <a:pathLst>
                    <a:path w="233376" h="200025">
                      <a:moveTo>
                        <a:pt x="232775" y="105221"/>
                      </a:moveTo>
                      <a:lnTo>
                        <a:pt x="199438" y="21878"/>
                      </a:lnTo>
                      <a:lnTo>
                        <a:pt x="199438" y="21878"/>
                      </a:lnTo>
                      <a:cubicBezTo>
                        <a:pt x="197922" y="18086"/>
                        <a:pt x="193882" y="15951"/>
                        <a:pt x="189895" y="16835"/>
                      </a:cubicBezTo>
                      <a:lnTo>
                        <a:pt x="125022" y="31254"/>
                      </a:lnTo>
                      <a:lnTo>
                        <a:pt x="125022" y="8334"/>
                      </a:lnTo>
                      <a:cubicBezTo>
                        <a:pt x="125022" y="3731"/>
                        <a:pt x="121291" y="0"/>
                        <a:pt x="116688" y="0"/>
                      </a:cubicBezTo>
                      <a:cubicBezTo>
                        <a:pt x="112085" y="0"/>
                        <a:pt x="108354" y="3731"/>
                        <a:pt x="108354" y="8334"/>
                      </a:cubicBezTo>
                      <a:lnTo>
                        <a:pt x="108354" y="34984"/>
                      </a:lnTo>
                      <a:lnTo>
                        <a:pt x="39866" y="50204"/>
                      </a:lnTo>
                      <a:cubicBezTo>
                        <a:pt x="37185" y="50796"/>
                        <a:pt x="34968" y="52671"/>
                        <a:pt x="33938" y="55215"/>
                      </a:cubicBezTo>
                      <a:lnTo>
                        <a:pt x="33938" y="55215"/>
                      </a:lnTo>
                      <a:lnTo>
                        <a:pt x="33938" y="55278"/>
                      </a:lnTo>
                      <a:lnTo>
                        <a:pt x="600" y="138559"/>
                      </a:lnTo>
                      <a:cubicBezTo>
                        <a:pt x="202" y="139552"/>
                        <a:pt x="0" y="140614"/>
                        <a:pt x="7" y="141684"/>
                      </a:cubicBezTo>
                      <a:cubicBezTo>
                        <a:pt x="7" y="165969"/>
                        <a:pt x="25572" y="175022"/>
                        <a:pt x="41679" y="175022"/>
                      </a:cubicBezTo>
                      <a:cubicBezTo>
                        <a:pt x="57785" y="175022"/>
                        <a:pt x="83350" y="165969"/>
                        <a:pt x="83350" y="141684"/>
                      </a:cubicBezTo>
                      <a:cubicBezTo>
                        <a:pt x="83357" y="140614"/>
                        <a:pt x="83155" y="139552"/>
                        <a:pt x="82757" y="138559"/>
                      </a:cubicBezTo>
                      <a:lnTo>
                        <a:pt x="53055" y="64352"/>
                      </a:lnTo>
                      <a:lnTo>
                        <a:pt x="108354" y="52090"/>
                      </a:lnTo>
                      <a:lnTo>
                        <a:pt x="108354" y="183356"/>
                      </a:lnTo>
                      <a:lnTo>
                        <a:pt x="91685" y="183356"/>
                      </a:lnTo>
                      <a:cubicBezTo>
                        <a:pt x="87082" y="183356"/>
                        <a:pt x="83350" y="187088"/>
                        <a:pt x="83350" y="191691"/>
                      </a:cubicBezTo>
                      <a:cubicBezTo>
                        <a:pt x="83350" y="196294"/>
                        <a:pt x="87082" y="200025"/>
                        <a:pt x="91685" y="200025"/>
                      </a:cubicBezTo>
                      <a:lnTo>
                        <a:pt x="141691" y="200025"/>
                      </a:lnTo>
                      <a:cubicBezTo>
                        <a:pt x="146294" y="200025"/>
                        <a:pt x="150025" y="196294"/>
                        <a:pt x="150025" y="191691"/>
                      </a:cubicBezTo>
                      <a:cubicBezTo>
                        <a:pt x="150025" y="187088"/>
                        <a:pt x="146294" y="183356"/>
                        <a:pt x="141691" y="183356"/>
                      </a:cubicBezTo>
                      <a:lnTo>
                        <a:pt x="125022" y="183356"/>
                      </a:lnTo>
                      <a:lnTo>
                        <a:pt x="125022" y="48360"/>
                      </a:lnTo>
                      <a:lnTo>
                        <a:pt x="178154" y="36567"/>
                      </a:lnTo>
                      <a:lnTo>
                        <a:pt x="150619" y="105221"/>
                      </a:lnTo>
                      <a:cubicBezTo>
                        <a:pt x="150220" y="106215"/>
                        <a:pt x="150019" y="107276"/>
                        <a:pt x="150025" y="108347"/>
                      </a:cubicBezTo>
                      <a:cubicBezTo>
                        <a:pt x="150025" y="132631"/>
                        <a:pt x="175591" y="141684"/>
                        <a:pt x="191697" y="141684"/>
                      </a:cubicBezTo>
                      <a:cubicBezTo>
                        <a:pt x="207803" y="141684"/>
                        <a:pt x="233369" y="132631"/>
                        <a:pt x="233369" y="108347"/>
                      </a:cubicBezTo>
                      <a:cubicBezTo>
                        <a:pt x="233376" y="107276"/>
                        <a:pt x="233174" y="106215"/>
                        <a:pt x="232775" y="105221"/>
                      </a:cubicBezTo>
                      <a:close/>
                      <a:moveTo>
                        <a:pt x="41679" y="158353"/>
                      </a:moveTo>
                      <a:cubicBezTo>
                        <a:pt x="33834" y="158353"/>
                        <a:pt x="17967" y="154592"/>
                        <a:pt x="16748" y="143101"/>
                      </a:cubicBezTo>
                      <a:lnTo>
                        <a:pt x="41679" y="80781"/>
                      </a:lnTo>
                      <a:lnTo>
                        <a:pt x="66609" y="143101"/>
                      </a:lnTo>
                      <a:cubicBezTo>
                        <a:pt x="65390" y="154592"/>
                        <a:pt x="49523" y="158353"/>
                        <a:pt x="41679" y="158353"/>
                      </a:cubicBezTo>
                      <a:close/>
                      <a:moveTo>
                        <a:pt x="191697" y="125016"/>
                      </a:moveTo>
                      <a:cubicBezTo>
                        <a:pt x="183853" y="125016"/>
                        <a:pt x="167986" y="121255"/>
                        <a:pt x="166767" y="109764"/>
                      </a:cubicBezTo>
                      <a:lnTo>
                        <a:pt x="191697" y="47443"/>
                      </a:lnTo>
                      <a:lnTo>
                        <a:pt x="216627" y="109764"/>
                      </a:lnTo>
                      <a:cubicBezTo>
                        <a:pt x="215409" y="121255"/>
                        <a:pt x="199542" y="125016"/>
                        <a:pt x="191697" y="125016"/>
                      </a:cubicBezTo>
                      <a:close/>
                    </a:path>
                  </a:pathLst>
                </a:custGeom>
                <a:solidFill>
                  <a:srgbClr val="3DDDFC"/>
                </a:solidFill>
                <a:ln>
                  <a:noFill/>
                </a:ln>
              </p:spPr>
            </p:sp>
          </p:grpSp>
          <p:sp>
            <p:nvSpPr>
              <p:cNvPr id="56" name="TextBox 56"/>
              <p:cNvSpPr txBox="1"/>
              <p:nvPr/>
            </p:nvSpPr>
            <p:spPr>
              <a:xfrm>
                <a:off x="7905750" y="4875848"/>
                <a:ext cx="647700" cy="323850"/>
              </a:xfrm>
              <a:prstGeom prst="rect">
                <a:avLst/>
              </a:prstGeom>
              <a:noFill/>
              <a:ln>
                <a:noFill/>
              </a:ln>
            </p:spPr>
            <p:txBody>
              <a:bodyPr wrap="none" lIns="0" tIns="72866" rIns="0" bIns="0" anchor="t" anchorCtr="0">
                <a:noAutofit/>
              </a:bodyPr>
              <a:lstStyle/>
              <a:p>
                <a:pPr algn="l"/>
                <a:r>
                  <a:rPr lang="zh-CN" sz="1280" b="1" dirty="0">
                    <a:solidFill>
                      <a:srgbClr val="E8ECFF"/>
                    </a:solidFill>
                    <a:latin typeface="Microsoft YaHei"/>
                    <a:ea typeface="Microsoft YaHei"/>
                    <a:cs typeface="Microsoft YaHei"/>
                  </a:rPr>
                  <a:t>截断</a:t>
                </a:r>
              </a:p>
            </p:txBody>
          </p:sp>
          <p:sp>
            <p:nvSpPr>
              <p:cNvPr id="57" name="TextBox 57"/>
              <p:cNvSpPr txBox="1"/>
              <p:nvPr/>
            </p:nvSpPr>
            <p:spPr>
              <a:xfrm>
                <a:off x="7905750" y="5185410"/>
                <a:ext cx="2205990" cy="228600"/>
              </a:xfrm>
              <a:prstGeom prst="rect">
                <a:avLst/>
              </a:prstGeom>
              <a:noFill/>
              <a:ln>
                <a:noFill/>
              </a:ln>
            </p:spPr>
            <p:txBody>
              <a:bodyPr wrap="none" lIns="0" tIns="51435" rIns="0" bIns="0" anchor="t" anchorCtr="0">
                <a:noAutofit/>
              </a:bodyPr>
              <a:lstStyle/>
              <a:p>
                <a:pPr algn="l"/>
                <a:r>
                  <a:rPr lang="zh-CN" sz="900" dirty="0">
                    <a:solidFill>
                      <a:srgbClr val="A8B0D0"/>
                    </a:solidFill>
                    <a:latin typeface="Microsoft YaHei"/>
                    <a:ea typeface="Microsoft YaHei"/>
                    <a:cs typeface="Microsoft YaHei"/>
                  </a:rPr>
                  <a:t>Token 预算 · 关键信息优先</a:t>
                </a:r>
              </a:p>
            </p:txBody>
          </p:sp>
        </p:grpSp>
        <p:grpSp>
          <p:nvGrpSpPr>
            <p:cNvPr id="68" name="spoke-memory"/>
            <p:cNvGrpSpPr/>
            <p:nvPr/>
          </p:nvGrpSpPr>
          <p:grpSpPr>
            <a:xfrm>
              <a:off x="4953000" y="5715000"/>
              <a:ext cx="2470785" cy="762000"/>
              <a:chOff x="4953000" y="5715000"/>
              <a:chExt cx="2470785" cy="762000"/>
            </a:xfrm>
          </p:grpSpPr>
          <p:sp>
            <p:nvSpPr>
              <p:cNvPr id="59" name="Rectangle 59"/>
              <p:cNvSpPr/>
              <p:nvPr/>
            </p:nvSpPr>
            <p:spPr>
              <a:xfrm>
                <a:off x="4953000" y="5715000"/>
                <a:ext cx="2286000" cy="762000"/>
              </a:xfrm>
              <a:prstGeom prst="roundRect">
                <a:avLst>
                  <a:gd name="adj" fmla="val 17500"/>
                </a:avLst>
              </a:prstGeom>
              <a:gradFill>
                <a:gsLst>
                  <a:gs pos="0">
                    <a:srgbClr val="1A2150">
                      <a:alpha val="85000"/>
                    </a:srgbClr>
                  </a:gs>
                  <a:gs pos="100000">
                    <a:srgbClr val="1A2150">
                      <a:alpha val="50000"/>
                    </a:srgbClr>
                  </a:gs>
                </a:gsLst>
                <a:lin ang="5400000" scaled="1"/>
              </a:gradFill>
              <a:ln w="9525">
                <a:solidFill>
                  <a:srgbClr val="4ADE80">
                    <a:alpha val="50000"/>
                  </a:srgbClr>
                </a:solidFill>
              </a:ln>
            </p:spPr>
          </p:sp>
          <p:sp>
            <p:nvSpPr>
              <p:cNvPr id="60" name="Rectangle 60"/>
              <p:cNvSpPr/>
              <p:nvPr/>
            </p:nvSpPr>
            <p:spPr>
              <a:xfrm>
                <a:off x="5124450" y="5724525"/>
                <a:ext cx="1943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61" name="Rectangle 61"/>
              <p:cNvSpPr/>
              <p:nvPr/>
            </p:nvSpPr>
            <p:spPr>
              <a:xfrm>
                <a:off x="4953000" y="5943600"/>
                <a:ext cx="38100" cy="304800"/>
              </a:xfrm>
              <a:prstGeom prst="roundRect">
                <a:avLst>
                  <a:gd name="adj" fmla="val 50000"/>
                </a:avLst>
              </a:prstGeom>
              <a:solidFill>
                <a:srgbClr val="4ADE80"/>
              </a:solidFill>
              <a:ln>
                <a:noFill/>
              </a:ln>
            </p:spPr>
          </p:sp>
          <p:sp>
            <p:nvSpPr>
              <p:cNvPr id="62" name="Rectangle 62"/>
              <p:cNvSpPr/>
              <p:nvPr/>
            </p:nvSpPr>
            <p:spPr>
              <a:xfrm>
                <a:off x="5143500" y="5867400"/>
                <a:ext cx="419100" cy="419100"/>
              </a:xfrm>
              <a:prstGeom prst="roundRect">
                <a:avLst>
                  <a:gd name="adj" fmla="val 22727"/>
                </a:avLst>
              </a:prstGeom>
              <a:solidFill>
                <a:srgbClr val="4ADE80">
                  <a:alpha val="20000"/>
                </a:srgbClr>
              </a:solidFill>
              <a:ln>
                <a:noFill/>
              </a:ln>
            </p:spPr>
          </p:sp>
          <p:grpSp>
            <p:nvGrpSpPr>
              <p:cNvPr id="65" name="Group 65"/>
              <p:cNvGrpSpPr/>
              <p:nvPr/>
            </p:nvGrpSpPr>
            <p:grpSpPr>
              <a:xfrm>
                <a:off x="5253038" y="5968603"/>
                <a:ext cx="200025" cy="216694"/>
                <a:chOff x="5253038" y="5968603"/>
                <a:chExt cx="200025" cy="216694"/>
              </a:xfrm>
            </p:grpSpPr>
            <p:sp>
              <p:nvSpPr>
                <p:cNvPr id="63" name="Freeform 63"/>
                <p:cNvSpPr/>
                <p:nvPr/>
              </p:nvSpPr>
              <p:spPr>
                <a:xfrm>
                  <a:off x="5261372" y="5976938"/>
                  <a:ext cx="183356" cy="100012"/>
                </a:xfrm>
                <a:custGeom>
                  <a:avLst/>
                  <a:gdLst/>
                  <a:ahLst/>
                  <a:cxnLst/>
                  <a:rect l="l" t="t" r="r" b="b"/>
                  <a:pathLst>
                    <a:path w="183356" h="100012">
                      <a:moveTo>
                        <a:pt x="183356" y="50006"/>
                      </a:moveTo>
                      <a:cubicBezTo>
                        <a:pt x="183356" y="77624"/>
                        <a:pt x="142309" y="100012"/>
                        <a:pt x="91678" y="100012"/>
                      </a:cubicBezTo>
                      <a:cubicBezTo>
                        <a:pt x="41047" y="100012"/>
                        <a:pt x="0" y="77624"/>
                        <a:pt x="0" y="50006"/>
                      </a:cubicBezTo>
                      <a:cubicBezTo>
                        <a:pt x="0" y="22388"/>
                        <a:pt x="41047" y="0"/>
                        <a:pt x="91678" y="0"/>
                      </a:cubicBezTo>
                      <a:cubicBezTo>
                        <a:pt x="142309" y="0"/>
                        <a:pt x="183356" y="22388"/>
                        <a:pt x="183356" y="50006"/>
                      </a:cubicBezTo>
                      <a:close/>
                    </a:path>
                  </a:pathLst>
                </a:custGeom>
                <a:solidFill>
                  <a:srgbClr val="4ADE80">
                    <a:alpha val="20000"/>
                  </a:srgbClr>
                </a:solidFill>
                <a:ln>
                  <a:noFill/>
                </a:ln>
              </p:spPr>
            </p:sp>
            <p:sp>
              <p:nvSpPr>
                <p:cNvPr id="64" name="Freeform 64"/>
                <p:cNvSpPr/>
                <p:nvPr/>
              </p:nvSpPr>
              <p:spPr>
                <a:xfrm>
                  <a:off x="5253038" y="5968603"/>
                  <a:ext cx="200025" cy="216694"/>
                </a:xfrm>
                <a:custGeom>
                  <a:avLst/>
                  <a:gdLst/>
                  <a:ahLst/>
                  <a:cxnLst/>
                  <a:rect l="l" t="t" r="r" b="b"/>
                  <a:pathLst>
                    <a:path w="200025" h="216694">
                      <a:moveTo>
                        <a:pt x="100012" y="0"/>
                      </a:moveTo>
                      <a:cubicBezTo>
                        <a:pt x="43933" y="0"/>
                        <a:pt x="0" y="25628"/>
                        <a:pt x="0" y="58341"/>
                      </a:cubicBezTo>
                      <a:lnTo>
                        <a:pt x="0" y="158353"/>
                      </a:lnTo>
                      <a:cubicBezTo>
                        <a:pt x="0" y="191066"/>
                        <a:pt x="43933" y="216694"/>
                        <a:pt x="100012" y="216694"/>
                      </a:cubicBezTo>
                      <a:cubicBezTo>
                        <a:pt x="156092" y="216694"/>
                        <a:pt x="200025" y="191066"/>
                        <a:pt x="200025" y="158353"/>
                      </a:cubicBezTo>
                      <a:lnTo>
                        <a:pt x="200025" y="58341"/>
                      </a:lnTo>
                      <a:cubicBezTo>
                        <a:pt x="200025" y="25628"/>
                        <a:pt x="156092" y="0"/>
                        <a:pt x="100012" y="0"/>
                      </a:cubicBezTo>
                      <a:close/>
                      <a:moveTo>
                        <a:pt x="183356" y="108347"/>
                      </a:moveTo>
                      <a:cubicBezTo>
                        <a:pt x="183356" y="118369"/>
                        <a:pt x="175147" y="128589"/>
                        <a:pt x="160843" y="136392"/>
                      </a:cubicBezTo>
                      <a:cubicBezTo>
                        <a:pt x="144737" y="145174"/>
                        <a:pt x="123130" y="150019"/>
                        <a:pt x="100012" y="150019"/>
                      </a:cubicBezTo>
                      <a:cubicBezTo>
                        <a:pt x="76895" y="150019"/>
                        <a:pt x="55288" y="145174"/>
                        <a:pt x="39182" y="136392"/>
                      </a:cubicBezTo>
                      <a:cubicBezTo>
                        <a:pt x="24878" y="128589"/>
                        <a:pt x="16669" y="118369"/>
                        <a:pt x="16669" y="108347"/>
                      </a:cubicBezTo>
                      <a:lnTo>
                        <a:pt x="16669" y="91011"/>
                      </a:lnTo>
                      <a:cubicBezTo>
                        <a:pt x="34442" y="106638"/>
                        <a:pt x="64831" y="116681"/>
                        <a:pt x="100012" y="116681"/>
                      </a:cubicBezTo>
                      <a:cubicBezTo>
                        <a:pt x="135194" y="116681"/>
                        <a:pt x="165583" y="106597"/>
                        <a:pt x="183356" y="91011"/>
                      </a:cubicBezTo>
                      <a:close/>
                      <a:moveTo>
                        <a:pt x="39182" y="30295"/>
                      </a:moveTo>
                      <a:cubicBezTo>
                        <a:pt x="55288" y="21513"/>
                        <a:pt x="76895" y="16669"/>
                        <a:pt x="100012" y="16669"/>
                      </a:cubicBezTo>
                      <a:cubicBezTo>
                        <a:pt x="123130" y="16669"/>
                        <a:pt x="144737" y="21513"/>
                        <a:pt x="160843" y="30295"/>
                      </a:cubicBezTo>
                      <a:cubicBezTo>
                        <a:pt x="175147" y="38099"/>
                        <a:pt x="183356" y="48319"/>
                        <a:pt x="183356" y="58341"/>
                      </a:cubicBezTo>
                      <a:cubicBezTo>
                        <a:pt x="183356" y="68363"/>
                        <a:pt x="175147" y="78583"/>
                        <a:pt x="160843" y="86386"/>
                      </a:cubicBezTo>
                      <a:cubicBezTo>
                        <a:pt x="144737" y="95168"/>
                        <a:pt x="123130" y="100012"/>
                        <a:pt x="100012" y="100012"/>
                      </a:cubicBezTo>
                      <a:cubicBezTo>
                        <a:pt x="76895" y="100012"/>
                        <a:pt x="55288" y="95168"/>
                        <a:pt x="39182" y="86386"/>
                      </a:cubicBezTo>
                      <a:cubicBezTo>
                        <a:pt x="24878" y="78583"/>
                        <a:pt x="16669" y="68363"/>
                        <a:pt x="16669" y="58341"/>
                      </a:cubicBezTo>
                      <a:cubicBezTo>
                        <a:pt x="16669" y="48319"/>
                        <a:pt x="24878" y="38099"/>
                        <a:pt x="39182" y="30295"/>
                      </a:cubicBezTo>
                      <a:close/>
                      <a:moveTo>
                        <a:pt x="160843" y="186398"/>
                      </a:moveTo>
                      <a:cubicBezTo>
                        <a:pt x="144737" y="195181"/>
                        <a:pt x="123130" y="200025"/>
                        <a:pt x="100012" y="200025"/>
                      </a:cubicBezTo>
                      <a:cubicBezTo>
                        <a:pt x="76895" y="200025"/>
                        <a:pt x="55288" y="195181"/>
                        <a:pt x="39182" y="186398"/>
                      </a:cubicBezTo>
                      <a:cubicBezTo>
                        <a:pt x="24878" y="178595"/>
                        <a:pt x="16669" y="168375"/>
                        <a:pt x="16669" y="158353"/>
                      </a:cubicBezTo>
                      <a:lnTo>
                        <a:pt x="16669" y="141018"/>
                      </a:lnTo>
                      <a:cubicBezTo>
                        <a:pt x="34442" y="156645"/>
                        <a:pt x="64831" y="166688"/>
                        <a:pt x="100012" y="166688"/>
                      </a:cubicBezTo>
                      <a:cubicBezTo>
                        <a:pt x="135194" y="166688"/>
                        <a:pt x="165583" y="156603"/>
                        <a:pt x="183356" y="141018"/>
                      </a:cubicBezTo>
                      <a:lnTo>
                        <a:pt x="183356" y="158353"/>
                      </a:lnTo>
                      <a:cubicBezTo>
                        <a:pt x="183356" y="168375"/>
                        <a:pt x="175147" y="178595"/>
                        <a:pt x="160843" y="186398"/>
                      </a:cubicBezTo>
                      <a:close/>
                    </a:path>
                  </a:pathLst>
                </a:custGeom>
                <a:solidFill>
                  <a:srgbClr val="4ADE80"/>
                </a:solidFill>
                <a:ln>
                  <a:noFill/>
                </a:ln>
              </p:spPr>
            </p:sp>
          </p:grpSp>
          <p:sp>
            <p:nvSpPr>
              <p:cNvPr id="66" name="TextBox 66"/>
              <p:cNvSpPr txBox="1"/>
              <p:nvPr/>
            </p:nvSpPr>
            <p:spPr>
              <a:xfrm>
                <a:off x="5715000" y="5828348"/>
                <a:ext cx="647700" cy="323850"/>
              </a:xfrm>
              <a:prstGeom prst="rect">
                <a:avLst/>
              </a:prstGeom>
              <a:noFill/>
              <a:ln>
                <a:noFill/>
              </a:ln>
            </p:spPr>
            <p:txBody>
              <a:bodyPr wrap="none" lIns="0" tIns="72866" rIns="0" bIns="0" anchor="t" anchorCtr="0">
                <a:noAutofit/>
              </a:bodyPr>
              <a:lstStyle/>
              <a:p>
                <a:pPr algn="l"/>
                <a:r>
                  <a:rPr lang="zh-CN" sz="1280" b="1" dirty="0">
                    <a:solidFill>
                      <a:srgbClr val="E8ECFF"/>
                    </a:solidFill>
                    <a:latin typeface="Microsoft YaHei"/>
                    <a:ea typeface="Microsoft YaHei"/>
                    <a:cs typeface="Microsoft YaHei"/>
                  </a:rPr>
                  <a:t>记忆</a:t>
                </a:r>
              </a:p>
            </p:txBody>
          </p:sp>
          <p:sp>
            <p:nvSpPr>
              <p:cNvPr id="67" name="TextBox 67"/>
              <p:cNvSpPr txBox="1"/>
              <p:nvPr/>
            </p:nvSpPr>
            <p:spPr>
              <a:xfrm>
                <a:off x="5715000" y="6137910"/>
                <a:ext cx="1708785" cy="228600"/>
              </a:xfrm>
              <a:prstGeom prst="rect">
                <a:avLst/>
              </a:prstGeom>
              <a:noFill/>
              <a:ln>
                <a:noFill/>
              </a:ln>
            </p:spPr>
            <p:txBody>
              <a:bodyPr wrap="none" lIns="0" tIns="51435" rIns="0" bIns="0" anchor="t" anchorCtr="0">
                <a:noAutofit/>
              </a:bodyPr>
              <a:lstStyle/>
              <a:p>
                <a:pPr algn="l"/>
                <a:r>
                  <a:rPr lang="zh-CN" sz="900" dirty="0">
                    <a:solidFill>
                      <a:srgbClr val="A8B0D0"/>
                    </a:solidFill>
                    <a:latin typeface="Microsoft YaHei"/>
                    <a:ea typeface="Microsoft YaHei"/>
                    <a:cs typeface="Microsoft YaHei"/>
                  </a:rPr>
                  <a:t>长 / 短期 · 会话状态</a:t>
                </a:r>
              </a:p>
            </p:txBody>
          </p:sp>
        </p:grpSp>
        <p:grpSp>
          <p:nvGrpSpPr>
            <p:cNvPr id="78" name="spoke-tools"/>
            <p:cNvGrpSpPr/>
            <p:nvPr/>
          </p:nvGrpSpPr>
          <p:grpSpPr>
            <a:xfrm>
              <a:off x="2762250" y="4762500"/>
              <a:ext cx="2745105" cy="762000"/>
              <a:chOff x="2762250" y="4762500"/>
              <a:chExt cx="2745105" cy="762000"/>
            </a:xfrm>
          </p:grpSpPr>
          <p:sp>
            <p:nvSpPr>
              <p:cNvPr id="69" name="Rectangle 69"/>
              <p:cNvSpPr/>
              <p:nvPr/>
            </p:nvSpPr>
            <p:spPr>
              <a:xfrm>
                <a:off x="2762250" y="4762500"/>
                <a:ext cx="2286000" cy="762000"/>
              </a:xfrm>
              <a:prstGeom prst="roundRect">
                <a:avLst>
                  <a:gd name="adj" fmla="val 17500"/>
                </a:avLst>
              </a:prstGeom>
              <a:gradFill>
                <a:gsLst>
                  <a:gs pos="0">
                    <a:srgbClr val="1A2150">
                      <a:alpha val="85000"/>
                    </a:srgbClr>
                  </a:gs>
                  <a:gs pos="100000">
                    <a:srgbClr val="1A2150">
                      <a:alpha val="50000"/>
                    </a:srgbClr>
                  </a:gs>
                </a:gsLst>
                <a:lin ang="5400000" scaled="1"/>
              </a:gradFill>
              <a:ln w="9525">
                <a:solidFill>
                  <a:srgbClr val="3DDDFC">
                    <a:alpha val="55000"/>
                  </a:srgbClr>
                </a:solidFill>
              </a:ln>
            </p:spPr>
          </p:sp>
          <p:sp>
            <p:nvSpPr>
              <p:cNvPr id="70" name="Rectangle 70"/>
              <p:cNvSpPr/>
              <p:nvPr/>
            </p:nvSpPr>
            <p:spPr>
              <a:xfrm>
                <a:off x="2933700" y="4772025"/>
                <a:ext cx="1943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71" name="Rectangle 71"/>
              <p:cNvSpPr/>
              <p:nvPr/>
            </p:nvSpPr>
            <p:spPr>
              <a:xfrm>
                <a:off x="2762250" y="4991100"/>
                <a:ext cx="38100" cy="304800"/>
              </a:xfrm>
              <a:prstGeom prst="roundRect">
                <a:avLst>
                  <a:gd name="adj" fmla="val 50000"/>
                </a:avLst>
              </a:prstGeom>
              <a:solidFill>
                <a:srgbClr val="3DDDFC"/>
              </a:solidFill>
              <a:ln>
                <a:noFill/>
              </a:ln>
            </p:spPr>
          </p:sp>
          <p:sp>
            <p:nvSpPr>
              <p:cNvPr id="72" name="Rectangle 72"/>
              <p:cNvSpPr/>
              <p:nvPr/>
            </p:nvSpPr>
            <p:spPr>
              <a:xfrm>
                <a:off x="2952750" y="4914900"/>
                <a:ext cx="419100" cy="419100"/>
              </a:xfrm>
              <a:prstGeom prst="roundRect">
                <a:avLst>
                  <a:gd name="adj" fmla="val 22727"/>
                </a:avLst>
              </a:prstGeom>
              <a:solidFill>
                <a:srgbClr val="3DDDFC">
                  <a:alpha val="20000"/>
                </a:srgbClr>
              </a:solidFill>
              <a:ln>
                <a:noFill/>
              </a:ln>
            </p:spPr>
          </p:sp>
          <p:grpSp>
            <p:nvGrpSpPr>
              <p:cNvPr id="75" name="Group 75"/>
              <p:cNvGrpSpPr/>
              <p:nvPr/>
            </p:nvGrpSpPr>
            <p:grpSpPr>
              <a:xfrm>
                <a:off x="3052884" y="5015034"/>
                <a:ext cx="218862" cy="218862"/>
                <a:chOff x="3052884" y="5015034"/>
                <a:chExt cx="218862" cy="218862"/>
              </a:xfrm>
            </p:grpSpPr>
            <p:sp>
              <p:nvSpPr>
                <p:cNvPr id="73" name="Freeform 73"/>
                <p:cNvSpPr/>
                <p:nvPr/>
              </p:nvSpPr>
              <p:spPr>
                <a:xfrm>
                  <a:off x="3061642" y="5023771"/>
                  <a:ext cx="201411" cy="201421"/>
                </a:xfrm>
                <a:custGeom>
                  <a:avLst/>
                  <a:gdLst/>
                  <a:ahLst/>
                  <a:cxnLst/>
                  <a:rect l="l" t="t" r="r" b="b"/>
                  <a:pathLst>
                    <a:path w="201411" h="201421">
                      <a:moveTo>
                        <a:pt x="183856" y="95658"/>
                      </a:moveTo>
                      <a:lnTo>
                        <a:pt x="201338" y="73780"/>
                      </a:lnTo>
                      <a:cubicBezTo>
                        <a:pt x="198980" y="64917"/>
                        <a:pt x="195452" y="56407"/>
                        <a:pt x="190847" y="48475"/>
                      </a:cubicBezTo>
                      <a:lnTo>
                        <a:pt x="163031" y="45349"/>
                      </a:lnTo>
                      <a:cubicBezTo>
                        <a:pt x="160809" y="42846"/>
                        <a:pt x="158440" y="40477"/>
                        <a:pt x="155936" y="38255"/>
                      </a:cubicBezTo>
                      <a:lnTo>
                        <a:pt x="152811" y="10428"/>
                      </a:lnTo>
                      <a:cubicBezTo>
                        <a:pt x="144870" y="5851"/>
                        <a:pt x="136357" y="2348"/>
                        <a:pt x="127495" y="10"/>
                      </a:cubicBezTo>
                      <a:lnTo>
                        <a:pt x="105617" y="17481"/>
                      </a:lnTo>
                      <a:cubicBezTo>
                        <a:pt x="102273" y="17283"/>
                        <a:pt x="98919" y="17283"/>
                        <a:pt x="95574" y="17481"/>
                      </a:cubicBezTo>
                      <a:lnTo>
                        <a:pt x="73697" y="0"/>
                      </a:lnTo>
                      <a:cubicBezTo>
                        <a:pt x="64862" y="2365"/>
                        <a:pt x="56381" y="5893"/>
                        <a:pt x="48475" y="10491"/>
                      </a:cubicBezTo>
                      <a:lnTo>
                        <a:pt x="45349" y="38307"/>
                      </a:lnTo>
                      <a:cubicBezTo>
                        <a:pt x="42846" y="40529"/>
                        <a:pt x="40477" y="42898"/>
                        <a:pt x="38255" y="45402"/>
                      </a:cubicBezTo>
                      <a:lnTo>
                        <a:pt x="10428" y="48527"/>
                      </a:lnTo>
                      <a:cubicBezTo>
                        <a:pt x="5851" y="56467"/>
                        <a:pt x="2348" y="64980"/>
                        <a:pt x="10" y="73843"/>
                      </a:cubicBezTo>
                      <a:lnTo>
                        <a:pt x="17481" y="95720"/>
                      </a:lnTo>
                      <a:cubicBezTo>
                        <a:pt x="17283" y="99065"/>
                        <a:pt x="17283" y="102419"/>
                        <a:pt x="17481" y="105763"/>
                      </a:cubicBezTo>
                      <a:lnTo>
                        <a:pt x="0" y="127641"/>
                      </a:lnTo>
                      <a:cubicBezTo>
                        <a:pt x="2358" y="136504"/>
                        <a:pt x="5886" y="145014"/>
                        <a:pt x="10491" y="152946"/>
                      </a:cubicBezTo>
                      <a:lnTo>
                        <a:pt x="38307" y="156072"/>
                      </a:lnTo>
                      <a:cubicBezTo>
                        <a:pt x="40529" y="158575"/>
                        <a:pt x="42898" y="160944"/>
                        <a:pt x="45402" y="163166"/>
                      </a:cubicBezTo>
                      <a:lnTo>
                        <a:pt x="48527" y="190993"/>
                      </a:lnTo>
                      <a:cubicBezTo>
                        <a:pt x="56467" y="195570"/>
                        <a:pt x="64980" y="199073"/>
                        <a:pt x="73843" y="201411"/>
                      </a:cubicBezTo>
                      <a:lnTo>
                        <a:pt x="95720" y="183940"/>
                      </a:lnTo>
                      <a:cubicBezTo>
                        <a:pt x="99065" y="184138"/>
                        <a:pt x="102419" y="184138"/>
                        <a:pt x="105763" y="183940"/>
                      </a:cubicBezTo>
                      <a:lnTo>
                        <a:pt x="127641" y="201421"/>
                      </a:lnTo>
                      <a:cubicBezTo>
                        <a:pt x="136504" y="199063"/>
                        <a:pt x="145014" y="195535"/>
                        <a:pt x="152946" y="190930"/>
                      </a:cubicBezTo>
                      <a:lnTo>
                        <a:pt x="156072" y="163114"/>
                      </a:lnTo>
                      <a:cubicBezTo>
                        <a:pt x="158575" y="160892"/>
                        <a:pt x="160944" y="158523"/>
                        <a:pt x="163166" y="156019"/>
                      </a:cubicBezTo>
                      <a:lnTo>
                        <a:pt x="190993" y="152894"/>
                      </a:lnTo>
                      <a:cubicBezTo>
                        <a:pt x="195570" y="144954"/>
                        <a:pt x="199073" y="136441"/>
                        <a:pt x="201411" y="127578"/>
                      </a:cubicBezTo>
                      <a:lnTo>
                        <a:pt x="183940" y="105701"/>
                      </a:lnTo>
                      <a:cubicBezTo>
                        <a:pt x="184110" y="102354"/>
                        <a:pt x="184082" y="99001"/>
                        <a:pt x="183856" y="95658"/>
                      </a:cubicBezTo>
                      <a:close/>
                      <a:moveTo>
                        <a:pt x="100658" y="142351"/>
                      </a:moveTo>
                      <a:cubicBezTo>
                        <a:pt x="77644" y="142351"/>
                        <a:pt x="58987" y="123694"/>
                        <a:pt x="58987" y="100679"/>
                      </a:cubicBezTo>
                      <a:cubicBezTo>
                        <a:pt x="58987" y="77665"/>
                        <a:pt x="77644" y="59007"/>
                        <a:pt x="100658" y="59007"/>
                      </a:cubicBezTo>
                      <a:cubicBezTo>
                        <a:pt x="123673" y="59007"/>
                        <a:pt x="142330" y="77665"/>
                        <a:pt x="142330" y="100679"/>
                      </a:cubicBezTo>
                      <a:cubicBezTo>
                        <a:pt x="142330" y="123694"/>
                        <a:pt x="123673" y="142351"/>
                        <a:pt x="100658" y="142351"/>
                      </a:cubicBezTo>
                      <a:close/>
                    </a:path>
                  </a:pathLst>
                </a:custGeom>
                <a:solidFill>
                  <a:srgbClr val="3DDDFC">
                    <a:alpha val="20000"/>
                  </a:srgbClr>
                </a:solidFill>
                <a:ln>
                  <a:noFill/>
                </a:ln>
              </p:spPr>
            </p:sp>
            <p:sp>
              <p:nvSpPr>
                <p:cNvPr id="74" name="Freeform 74"/>
                <p:cNvSpPr/>
                <p:nvPr/>
              </p:nvSpPr>
              <p:spPr>
                <a:xfrm>
                  <a:off x="3052884" y="5015034"/>
                  <a:ext cx="218862" cy="218862"/>
                </a:xfrm>
                <a:custGeom>
                  <a:avLst/>
                  <a:gdLst/>
                  <a:ahLst/>
                  <a:cxnLst/>
                  <a:rect l="l" t="t" r="r" b="b"/>
                  <a:pathLst>
                    <a:path w="218862" h="218862">
                      <a:moveTo>
                        <a:pt x="109416" y="59409"/>
                      </a:moveTo>
                      <a:cubicBezTo>
                        <a:pt x="81798" y="59409"/>
                        <a:pt x="59409" y="81798"/>
                        <a:pt x="59409" y="109416"/>
                      </a:cubicBezTo>
                      <a:cubicBezTo>
                        <a:pt x="59409" y="137033"/>
                        <a:pt x="81798" y="159422"/>
                        <a:pt x="109416" y="159422"/>
                      </a:cubicBezTo>
                      <a:cubicBezTo>
                        <a:pt x="137033" y="159422"/>
                        <a:pt x="159422" y="137033"/>
                        <a:pt x="159422" y="109416"/>
                      </a:cubicBezTo>
                      <a:cubicBezTo>
                        <a:pt x="159393" y="81810"/>
                        <a:pt x="137021" y="59438"/>
                        <a:pt x="109416" y="59409"/>
                      </a:cubicBezTo>
                      <a:close/>
                      <a:moveTo>
                        <a:pt x="109416" y="142753"/>
                      </a:moveTo>
                      <a:cubicBezTo>
                        <a:pt x="91004" y="142753"/>
                        <a:pt x="76078" y="127827"/>
                        <a:pt x="76078" y="109416"/>
                      </a:cubicBezTo>
                      <a:cubicBezTo>
                        <a:pt x="76078" y="91004"/>
                        <a:pt x="91004" y="76078"/>
                        <a:pt x="109416" y="76078"/>
                      </a:cubicBezTo>
                      <a:cubicBezTo>
                        <a:pt x="127827" y="76078"/>
                        <a:pt x="142753" y="91004"/>
                        <a:pt x="142753" y="109416"/>
                      </a:cubicBezTo>
                      <a:cubicBezTo>
                        <a:pt x="142753" y="127827"/>
                        <a:pt x="127827" y="142753"/>
                        <a:pt x="109416" y="142753"/>
                      </a:cubicBezTo>
                      <a:close/>
                      <a:moveTo>
                        <a:pt x="201094" y="111666"/>
                      </a:moveTo>
                      <a:cubicBezTo>
                        <a:pt x="201135" y="110166"/>
                        <a:pt x="201135" y="108666"/>
                        <a:pt x="201094" y="107165"/>
                      </a:cubicBezTo>
                      <a:lnTo>
                        <a:pt x="216637" y="87746"/>
                      </a:lnTo>
                      <a:cubicBezTo>
                        <a:pt x="218290" y="85679"/>
                        <a:pt x="218862" y="82949"/>
                        <a:pt x="218179" y="80391"/>
                      </a:cubicBezTo>
                      <a:cubicBezTo>
                        <a:pt x="215627" y="70814"/>
                        <a:pt x="211815" y="61619"/>
                        <a:pt x="206844" y="53044"/>
                      </a:cubicBezTo>
                      <a:cubicBezTo>
                        <a:pt x="205524" y="50769"/>
                        <a:pt x="203207" y="49252"/>
                        <a:pt x="200594" y="48950"/>
                      </a:cubicBezTo>
                      <a:lnTo>
                        <a:pt x="175882" y="46199"/>
                      </a:lnTo>
                      <a:cubicBezTo>
                        <a:pt x="174854" y="45116"/>
                        <a:pt x="173813" y="44074"/>
                        <a:pt x="172757" y="43074"/>
                      </a:cubicBezTo>
                      <a:lnTo>
                        <a:pt x="169840" y="18300"/>
                      </a:lnTo>
                      <a:cubicBezTo>
                        <a:pt x="169536" y="15685"/>
                        <a:pt x="168014" y="13368"/>
                        <a:pt x="165735" y="12049"/>
                      </a:cubicBezTo>
                      <a:cubicBezTo>
                        <a:pt x="157161" y="7082"/>
                        <a:pt x="147965" y="3278"/>
                        <a:pt x="138388" y="735"/>
                      </a:cubicBezTo>
                      <a:cubicBezTo>
                        <a:pt x="135831" y="52"/>
                        <a:pt x="133101" y="624"/>
                        <a:pt x="131033" y="2277"/>
                      </a:cubicBezTo>
                      <a:lnTo>
                        <a:pt x="111666" y="17737"/>
                      </a:lnTo>
                      <a:cubicBezTo>
                        <a:pt x="110166" y="17737"/>
                        <a:pt x="108666" y="17737"/>
                        <a:pt x="107165" y="17737"/>
                      </a:cubicBezTo>
                      <a:lnTo>
                        <a:pt x="87746" y="2225"/>
                      </a:lnTo>
                      <a:cubicBezTo>
                        <a:pt x="85679" y="572"/>
                        <a:pt x="82949" y="0"/>
                        <a:pt x="80391" y="683"/>
                      </a:cubicBezTo>
                      <a:cubicBezTo>
                        <a:pt x="70814" y="3236"/>
                        <a:pt x="61619" y="7047"/>
                        <a:pt x="53044" y="12018"/>
                      </a:cubicBezTo>
                      <a:cubicBezTo>
                        <a:pt x="50769" y="13339"/>
                        <a:pt x="49252" y="15656"/>
                        <a:pt x="48950" y="18269"/>
                      </a:cubicBezTo>
                      <a:lnTo>
                        <a:pt x="46199" y="43022"/>
                      </a:lnTo>
                      <a:cubicBezTo>
                        <a:pt x="45116" y="44057"/>
                        <a:pt x="44074" y="45099"/>
                        <a:pt x="43074" y="46147"/>
                      </a:cubicBezTo>
                      <a:lnTo>
                        <a:pt x="18300" y="48991"/>
                      </a:lnTo>
                      <a:cubicBezTo>
                        <a:pt x="15685" y="49296"/>
                        <a:pt x="13368" y="50817"/>
                        <a:pt x="12049" y="53096"/>
                      </a:cubicBezTo>
                      <a:cubicBezTo>
                        <a:pt x="7084" y="61672"/>
                        <a:pt x="3276" y="70867"/>
                        <a:pt x="725" y="80443"/>
                      </a:cubicBezTo>
                      <a:cubicBezTo>
                        <a:pt x="45" y="83002"/>
                        <a:pt x="621" y="85732"/>
                        <a:pt x="2277" y="87798"/>
                      </a:cubicBezTo>
                      <a:lnTo>
                        <a:pt x="17737" y="107165"/>
                      </a:lnTo>
                      <a:cubicBezTo>
                        <a:pt x="17737" y="108666"/>
                        <a:pt x="17737" y="110166"/>
                        <a:pt x="17737" y="111666"/>
                      </a:cubicBezTo>
                      <a:lnTo>
                        <a:pt x="2225" y="131085"/>
                      </a:lnTo>
                      <a:cubicBezTo>
                        <a:pt x="572" y="133153"/>
                        <a:pt x="0" y="135883"/>
                        <a:pt x="683" y="138440"/>
                      </a:cubicBezTo>
                      <a:cubicBezTo>
                        <a:pt x="3236" y="148017"/>
                        <a:pt x="7047" y="157213"/>
                        <a:pt x="12018" y="165787"/>
                      </a:cubicBezTo>
                      <a:cubicBezTo>
                        <a:pt x="13339" y="168062"/>
                        <a:pt x="15656" y="169580"/>
                        <a:pt x="18269" y="169881"/>
                      </a:cubicBezTo>
                      <a:lnTo>
                        <a:pt x="42980" y="172632"/>
                      </a:lnTo>
                      <a:cubicBezTo>
                        <a:pt x="44015" y="173715"/>
                        <a:pt x="45057" y="174757"/>
                        <a:pt x="46106" y="175757"/>
                      </a:cubicBezTo>
                      <a:lnTo>
                        <a:pt x="48991" y="200531"/>
                      </a:lnTo>
                      <a:cubicBezTo>
                        <a:pt x="49296" y="203146"/>
                        <a:pt x="50817" y="205464"/>
                        <a:pt x="53096" y="206782"/>
                      </a:cubicBezTo>
                      <a:cubicBezTo>
                        <a:pt x="61672" y="211748"/>
                        <a:pt x="70867" y="215556"/>
                        <a:pt x="80443" y="218106"/>
                      </a:cubicBezTo>
                      <a:cubicBezTo>
                        <a:pt x="83002" y="218787"/>
                        <a:pt x="85732" y="218210"/>
                        <a:pt x="87798" y="216554"/>
                      </a:cubicBezTo>
                      <a:lnTo>
                        <a:pt x="107165" y="201094"/>
                      </a:lnTo>
                      <a:cubicBezTo>
                        <a:pt x="108666" y="201135"/>
                        <a:pt x="110166" y="201135"/>
                        <a:pt x="111666" y="201094"/>
                      </a:cubicBezTo>
                      <a:lnTo>
                        <a:pt x="131085" y="216637"/>
                      </a:lnTo>
                      <a:cubicBezTo>
                        <a:pt x="133153" y="218290"/>
                        <a:pt x="135883" y="218862"/>
                        <a:pt x="138440" y="218179"/>
                      </a:cubicBezTo>
                      <a:cubicBezTo>
                        <a:pt x="148018" y="215631"/>
                        <a:pt x="157215" y="211819"/>
                        <a:pt x="165787" y="206844"/>
                      </a:cubicBezTo>
                      <a:cubicBezTo>
                        <a:pt x="168062" y="205524"/>
                        <a:pt x="169580" y="203207"/>
                        <a:pt x="169881" y="200594"/>
                      </a:cubicBezTo>
                      <a:lnTo>
                        <a:pt x="172632" y="175882"/>
                      </a:lnTo>
                      <a:cubicBezTo>
                        <a:pt x="173715" y="174854"/>
                        <a:pt x="174757" y="173813"/>
                        <a:pt x="175757" y="172757"/>
                      </a:cubicBezTo>
                      <a:lnTo>
                        <a:pt x="200531" y="169840"/>
                      </a:lnTo>
                      <a:cubicBezTo>
                        <a:pt x="203146" y="169536"/>
                        <a:pt x="205464" y="168014"/>
                        <a:pt x="206782" y="165735"/>
                      </a:cubicBezTo>
                      <a:cubicBezTo>
                        <a:pt x="211748" y="157159"/>
                        <a:pt x="215556" y="147964"/>
                        <a:pt x="218106" y="138388"/>
                      </a:cubicBezTo>
                      <a:cubicBezTo>
                        <a:pt x="218787" y="135829"/>
                        <a:pt x="218210" y="133099"/>
                        <a:pt x="216554" y="131033"/>
                      </a:cubicBezTo>
                      <a:close/>
                      <a:moveTo>
                        <a:pt x="184321" y="104894"/>
                      </a:moveTo>
                      <a:cubicBezTo>
                        <a:pt x="184498" y="107906"/>
                        <a:pt x="184498" y="110925"/>
                        <a:pt x="184321" y="113937"/>
                      </a:cubicBezTo>
                      <a:cubicBezTo>
                        <a:pt x="184197" y="115999"/>
                        <a:pt x="184843" y="118033"/>
                        <a:pt x="186134" y="119646"/>
                      </a:cubicBezTo>
                      <a:lnTo>
                        <a:pt x="200917" y="138117"/>
                      </a:lnTo>
                      <a:cubicBezTo>
                        <a:pt x="199220" y="143508"/>
                        <a:pt x="197048" y="148738"/>
                        <a:pt x="194426" y="153744"/>
                      </a:cubicBezTo>
                      <a:lnTo>
                        <a:pt x="170882" y="156411"/>
                      </a:lnTo>
                      <a:cubicBezTo>
                        <a:pt x="168831" y="156639"/>
                        <a:pt x="166938" y="157619"/>
                        <a:pt x="165568" y="159161"/>
                      </a:cubicBezTo>
                      <a:cubicBezTo>
                        <a:pt x="163563" y="161417"/>
                        <a:pt x="161427" y="163553"/>
                        <a:pt x="159172" y="165558"/>
                      </a:cubicBezTo>
                      <a:cubicBezTo>
                        <a:pt x="157629" y="166928"/>
                        <a:pt x="156649" y="168821"/>
                        <a:pt x="156421" y="170871"/>
                      </a:cubicBezTo>
                      <a:lnTo>
                        <a:pt x="153807" y="194395"/>
                      </a:lnTo>
                      <a:cubicBezTo>
                        <a:pt x="148801" y="197018"/>
                        <a:pt x="143571" y="199190"/>
                        <a:pt x="138180" y="200885"/>
                      </a:cubicBezTo>
                      <a:lnTo>
                        <a:pt x="119698" y="186102"/>
                      </a:lnTo>
                      <a:cubicBezTo>
                        <a:pt x="118219" y="184921"/>
                        <a:pt x="116382" y="184278"/>
                        <a:pt x="114489" y="184279"/>
                      </a:cubicBezTo>
                      <a:lnTo>
                        <a:pt x="113989" y="184279"/>
                      </a:lnTo>
                      <a:cubicBezTo>
                        <a:pt x="110977" y="184456"/>
                        <a:pt x="107958" y="184456"/>
                        <a:pt x="104946" y="184279"/>
                      </a:cubicBezTo>
                      <a:cubicBezTo>
                        <a:pt x="102885" y="184161"/>
                        <a:pt x="100853" y="184806"/>
                        <a:pt x="99237" y="186092"/>
                      </a:cubicBezTo>
                      <a:lnTo>
                        <a:pt x="80714" y="200885"/>
                      </a:lnTo>
                      <a:cubicBezTo>
                        <a:pt x="75323" y="199189"/>
                        <a:pt x="70094" y="197017"/>
                        <a:pt x="65087" y="194395"/>
                      </a:cubicBezTo>
                      <a:lnTo>
                        <a:pt x="62420" y="170882"/>
                      </a:lnTo>
                      <a:cubicBezTo>
                        <a:pt x="62193" y="168831"/>
                        <a:pt x="61213" y="166938"/>
                        <a:pt x="59670" y="165568"/>
                      </a:cubicBezTo>
                      <a:cubicBezTo>
                        <a:pt x="57414" y="163563"/>
                        <a:pt x="55279" y="161427"/>
                        <a:pt x="53273" y="159172"/>
                      </a:cubicBezTo>
                      <a:cubicBezTo>
                        <a:pt x="51904" y="157629"/>
                        <a:pt x="50010" y="156649"/>
                        <a:pt x="47960" y="156421"/>
                      </a:cubicBezTo>
                      <a:lnTo>
                        <a:pt x="24436" y="153796"/>
                      </a:lnTo>
                      <a:cubicBezTo>
                        <a:pt x="21813" y="148790"/>
                        <a:pt x="19641" y="143561"/>
                        <a:pt x="17946" y="138169"/>
                      </a:cubicBezTo>
                      <a:lnTo>
                        <a:pt x="32729" y="119688"/>
                      </a:lnTo>
                      <a:cubicBezTo>
                        <a:pt x="34020" y="118075"/>
                        <a:pt x="34666" y="116041"/>
                        <a:pt x="34542" y="113979"/>
                      </a:cubicBezTo>
                      <a:cubicBezTo>
                        <a:pt x="34365" y="110967"/>
                        <a:pt x="34365" y="107948"/>
                        <a:pt x="34542" y="104936"/>
                      </a:cubicBezTo>
                      <a:cubicBezTo>
                        <a:pt x="34666" y="102874"/>
                        <a:pt x="34020" y="100839"/>
                        <a:pt x="32729" y="99227"/>
                      </a:cubicBezTo>
                      <a:lnTo>
                        <a:pt x="17946" y="80714"/>
                      </a:lnTo>
                      <a:cubicBezTo>
                        <a:pt x="19642" y="75323"/>
                        <a:pt x="21814" y="70094"/>
                        <a:pt x="24436" y="65087"/>
                      </a:cubicBezTo>
                      <a:lnTo>
                        <a:pt x="47950" y="62420"/>
                      </a:lnTo>
                      <a:cubicBezTo>
                        <a:pt x="50000" y="62193"/>
                        <a:pt x="51893" y="61213"/>
                        <a:pt x="53263" y="59670"/>
                      </a:cubicBezTo>
                      <a:cubicBezTo>
                        <a:pt x="55268" y="57414"/>
                        <a:pt x="57404" y="55279"/>
                        <a:pt x="59659" y="53273"/>
                      </a:cubicBezTo>
                      <a:cubicBezTo>
                        <a:pt x="61208" y="51903"/>
                        <a:pt x="62192" y="50005"/>
                        <a:pt x="62420" y="47950"/>
                      </a:cubicBezTo>
                      <a:lnTo>
                        <a:pt x="65035" y="24436"/>
                      </a:lnTo>
                      <a:cubicBezTo>
                        <a:pt x="70041" y="21813"/>
                        <a:pt x="75271" y="19641"/>
                        <a:pt x="80662" y="17946"/>
                      </a:cubicBezTo>
                      <a:lnTo>
                        <a:pt x="99143" y="32729"/>
                      </a:lnTo>
                      <a:cubicBezTo>
                        <a:pt x="100756" y="34020"/>
                        <a:pt x="102791" y="34666"/>
                        <a:pt x="104853" y="34542"/>
                      </a:cubicBezTo>
                      <a:cubicBezTo>
                        <a:pt x="107864" y="34365"/>
                        <a:pt x="110884" y="34365"/>
                        <a:pt x="113895" y="34542"/>
                      </a:cubicBezTo>
                      <a:cubicBezTo>
                        <a:pt x="115956" y="34660"/>
                        <a:pt x="117989" y="34014"/>
                        <a:pt x="119604" y="32729"/>
                      </a:cubicBezTo>
                      <a:lnTo>
                        <a:pt x="138117" y="17946"/>
                      </a:lnTo>
                      <a:cubicBezTo>
                        <a:pt x="143508" y="19642"/>
                        <a:pt x="148738" y="21814"/>
                        <a:pt x="153744" y="24436"/>
                      </a:cubicBezTo>
                      <a:lnTo>
                        <a:pt x="156411" y="47950"/>
                      </a:lnTo>
                      <a:cubicBezTo>
                        <a:pt x="156639" y="50000"/>
                        <a:pt x="157619" y="51893"/>
                        <a:pt x="159161" y="53263"/>
                      </a:cubicBezTo>
                      <a:cubicBezTo>
                        <a:pt x="161417" y="55268"/>
                        <a:pt x="163553" y="57404"/>
                        <a:pt x="165558" y="59659"/>
                      </a:cubicBezTo>
                      <a:cubicBezTo>
                        <a:pt x="166928" y="61202"/>
                        <a:pt x="168821" y="62182"/>
                        <a:pt x="170871" y="62410"/>
                      </a:cubicBezTo>
                      <a:lnTo>
                        <a:pt x="194395" y="65025"/>
                      </a:lnTo>
                      <a:cubicBezTo>
                        <a:pt x="197018" y="70030"/>
                        <a:pt x="199190" y="75260"/>
                        <a:pt x="200885" y="80652"/>
                      </a:cubicBezTo>
                      <a:lnTo>
                        <a:pt x="186102" y="99133"/>
                      </a:lnTo>
                      <a:cubicBezTo>
                        <a:pt x="184799" y="100759"/>
                        <a:pt x="184152" y="102815"/>
                        <a:pt x="184290" y="104894"/>
                      </a:cubicBezTo>
                      <a:close/>
                    </a:path>
                  </a:pathLst>
                </a:custGeom>
                <a:solidFill>
                  <a:srgbClr val="3DDDFC"/>
                </a:solidFill>
                <a:ln>
                  <a:noFill/>
                </a:ln>
              </p:spPr>
            </p:sp>
          </p:grpSp>
          <p:sp>
            <p:nvSpPr>
              <p:cNvPr id="76" name="TextBox 76"/>
              <p:cNvSpPr txBox="1"/>
              <p:nvPr/>
            </p:nvSpPr>
            <p:spPr>
              <a:xfrm>
                <a:off x="3524250" y="4875848"/>
                <a:ext cx="1133475" cy="323850"/>
              </a:xfrm>
              <a:prstGeom prst="rect">
                <a:avLst/>
              </a:prstGeom>
              <a:noFill/>
              <a:ln>
                <a:noFill/>
              </a:ln>
            </p:spPr>
            <p:txBody>
              <a:bodyPr wrap="none" lIns="0" tIns="72866" rIns="0" bIns="0" anchor="t" anchorCtr="0">
                <a:noAutofit/>
              </a:bodyPr>
              <a:lstStyle/>
              <a:p>
                <a:pPr algn="l"/>
                <a:r>
                  <a:rPr lang="zh-CN" sz="1280" b="1" dirty="0">
                    <a:solidFill>
                      <a:srgbClr val="E8ECFF"/>
                    </a:solidFill>
                    <a:latin typeface="Microsoft YaHei"/>
                    <a:ea typeface="Microsoft YaHei"/>
                    <a:cs typeface="Microsoft YaHei"/>
                  </a:rPr>
                  <a:t>工具说明</a:t>
                </a:r>
              </a:p>
            </p:txBody>
          </p:sp>
          <p:sp>
            <p:nvSpPr>
              <p:cNvPr id="77" name="TextBox 77"/>
              <p:cNvSpPr txBox="1"/>
              <p:nvPr/>
            </p:nvSpPr>
            <p:spPr>
              <a:xfrm>
                <a:off x="3524250" y="5185410"/>
                <a:ext cx="1983105" cy="228600"/>
              </a:xfrm>
              <a:prstGeom prst="rect">
                <a:avLst/>
              </a:prstGeom>
              <a:noFill/>
              <a:ln>
                <a:noFill/>
              </a:ln>
            </p:spPr>
            <p:txBody>
              <a:bodyPr wrap="none" lIns="0" tIns="51435" rIns="0" bIns="0" anchor="t" anchorCtr="0">
                <a:noAutofit/>
              </a:bodyPr>
              <a:lstStyle/>
              <a:p>
                <a:pPr algn="l"/>
                <a:r>
                  <a:rPr lang="zh-CN" sz="900" dirty="0">
                    <a:solidFill>
                      <a:srgbClr val="A8B0D0"/>
                    </a:solidFill>
                    <a:latin typeface="Microsoft YaHei"/>
                    <a:ea typeface="Microsoft YaHei"/>
                    <a:cs typeface="Microsoft YaHei"/>
                  </a:rPr>
                  <a:t>Tool schema · 示例描述</a:t>
                </a:r>
              </a:p>
            </p:txBody>
          </p:sp>
        </p:grpSp>
        <p:grpSp>
          <p:nvGrpSpPr>
            <p:cNvPr id="88" name="spoke-system"/>
            <p:cNvGrpSpPr/>
            <p:nvPr/>
          </p:nvGrpSpPr>
          <p:grpSpPr>
            <a:xfrm>
              <a:off x="2762250" y="2190750"/>
              <a:ext cx="2959418" cy="762000"/>
              <a:chOff x="2762250" y="2190750"/>
              <a:chExt cx="2959418" cy="762000"/>
            </a:xfrm>
          </p:grpSpPr>
          <p:sp>
            <p:nvSpPr>
              <p:cNvPr id="79" name="Rectangle 79"/>
              <p:cNvSpPr/>
              <p:nvPr/>
            </p:nvSpPr>
            <p:spPr>
              <a:xfrm>
                <a:off x="2762250" y="2190750"/>
                <a:ext cx="2286000" cy="762000"/>
              </a:xfrm>
              <a:prstGeom prst="roundRect">
                <a:avLst>
                  <a:gd name="adj" fmla="val 17500"/>
                </a:avLst>
              </a:prstGeom>
              <a:gradFill>
                <a:gsLst>
                  <a:gs pos="0">
                    <a:srgbClr val="1A2150">
                      <a:alpha val="85000"/>
                    </a:srgbClr>
                  </a:gs>
                  <a:gs pos="100000">
                    <a:srgbClr val="1A2150">
                      <a:alpha val="50000"/>
                    </a:srgbClr>
                  </a:gs>
                </a:gsLst>
                <a:lin ang="5400000" scaled="1"/>
              </a:gradFill>
              <a:ln w="9525">
                <a:solidFill>
                  <a:srgbClr val="A26BFA">
                    <a:alpha val="55000"/>
                  </a:srgbClr>
                </a:solidFill>
              </a:ln>
            </p:spPr>
          </p:sp>
          <p:sp>
            <p:nvSpPr>
              <p:cNvPr id="80" name="Rectangle 80"/>
              <p:cNvSpPr/>
              <p:nvPr/>
            </p:nvSpPr>
            <p:spPr>
              <a:xfrm>
                <a:off x="2933700" y="2200275"/>
                <a:ext cx="19431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sp>
            <p:nvSpPr>
              <p:cNvPr id="81" name="Rectangle 81"/>
              <p:cNvSpPr/>
              <p:nvPr/>
            </p:nvSpPr>
            <p:spPr>
              <a:xfrm>
                <a:off x="2762250" y="2419350"/>
                <a:ext cx="38100" cy="304800"/>
              </a:xfrm>
              <a:prstGeom prst="roundRect">
                <a:avLst>
                  <a:gd name="adj" fmla="val 50000"/>
                </a:avLst>
              </a:prstGeom>
              <a:solidFill>
                <a:srgbClr val="A26BFA"/>
              </a:solidFill>
              <a:ln>
                <a:noFill/>
              </a:ln>
            </p:spPr>
          </p:sp>
          <p:sp>
            <p:nvSpPr>
              <p:cNvPr id="82" name="Rectangle 82"/>
              <p:cNvSpPr/>
              <p:nvPr/>
            </p:nvSpPr>
            <p:spPr>
              <a:xfrm>
                <a:off x="2952750" y="2343150"/>
                <a:ext cx="419100" cy="419100"/>
              </a:xfrm>
              <a:prstGeom prst="roundRect">
                <a:avLst>
                  <a:gd name="adj" fmla="val 22727"/>
                </a:avLst>
              </a:prstGeom>
              <a:solidFill>
                <a:srgbClr val="A26BFA">
                  <a:alpha val="20000"/>
                </a:srgbClr>
              </a:solidFill>
              <a:ln>
                <a:noFill/>
              </a:ln>
            </p:spPr>
          </p:sp>
          <p:grpSp>
            <p:nvGrpSpPr>
              <p:cNvPr id="85" name="Group 85"/>
              <p:cNvGrpSpPr/>
              <p:nvPr/>
            </p:nvGrpSpPr>
            <p:grpSpPr>
              <a:xfrm>
                <a:off x="3045619" y="2436019"/>
                <a:ext cx="208360" cy="208359"/>
                <a:chOff x="3045619" y="2436019"/>
                <a:chExt cx="208360" cy="208359"/>
              </a:xfrm>
            </p:grpSpPr>
            <p:sp>
              <p:nvSpPr>
                <p:cNvPr id="83" name="Freeform 83"/>
                <p:cNvSpPr/>
                <p:nvPr/>
              </p:nvSpPr>
              <p:spPr>
                <a:xfrm>
                  <a:off x="3045619" y="2436019"/>
                  <a:ext cx="141684" cy="100012"/>
                </a:xfrm>
                <a:custGeom>
                  <a:avLst/>
                  <a:gdLst/>
                  <a:ahLst/>
                  <a:cxnLst/>
                  <a:rect l="l" t="t" r="r" b="b"/>
                  <a:pathLst>
                    <a:path w="141684" h="100012">
                      <a:moveTo>
                        <a:pt x="141684" y="16669"/>
                      </a:moveTo>
                      <a:lnTo>
                        <a:pt x="141684" y="83344"/>
                      </a:lnTo>
                      <a:cubicBezTo>
                        <a:pt x="141684" y="92550"/>
                        <a:pt x="134222" y="100012"/>
                        <a:pt x="125016" y="100012"/>
                      </a:cubicBezTo>
                      <a:lnTo>
                        <a:pt x="16669" y="100012"/>
                      </a:lnTo>
                      <a:cubicBezTo>
                        <a:pt x="7463" y="100012"/>
                        <a:pt x="0" y="92550"/>
                        <a:pt x="0" y="83344"/>
                      </a:cubicBezTo>
                      <a:lnTo>
                        <a:pt x="0" y="16669"/>
                      </a:lnTo>
                      <a:cubicBezTo>
                        <a:pt x="0" y="7463"/>
                        <a:pt x="7463" y="0"/>
                        <a:pt x="16669" y="0"/>
                      </a:cubicBezTo>
                      <a:lnTo>
                        <a:pt x="125016" y="0"/>
                      </a:lnTo>
                      <a:cubicBezTo>
                        <a:pt x="134222" y="0"/>
                        <a:pt x="141684" y="7463"/>
                        <a:pt x="141684" y="16669"/>
                      </a:cubicBezTo>
                      <a:close/>
                    </a:path>
                  </a:pathLst>
                </a:custGeom>
                <a:solidFill>
                  <a:srgbClr val="A26BFA">
                    <a:alpha val="20000"/>
                  </a:srgbClr>
                </a:solidFill>
                <a:ln>
                  <a:noFill/>
                </a:ln>
              </p:spPr>
            </p:sp>
            <p:sp>
              <p:nvSpPr>
                <p:cNvPr id="84" name="Freeform 84"/>
                <p:cNvSpPr/>
                <p:nvPr/>
              </p:nvSpPr>
              <p:spPr>
                <a:xfrm>
                  <a:off x="3053947" y="2443534"/>
                  <a:ext cx="200032" cy="200844"/>
                </a:xfrm>
                <a:custGeom>
                  <a:avLst/>
                  <a:gdLst/>
                  <a:ahLst/>
                  <a:cxnLst/>
                  <a:rect l="l" t="t" r="r" b="b"/>
                  <a:pathLst>
                    <a:path w="200032" h="200844">
                      <a:moveTo>
                        <a:pt x="35782" y="81725"/>
                      </a:moveTo>
                      <a:lnTo>
                        <a:pt x="2444" y="48387"/>
                      </a:lnTo>
                      <a:cubicBezTo>
                        <a:pt x="879" y="46824"/>
                        <a:pt x="0" y="44703"/>
                        <a:pt x="0" y="42491"/>
                      </a:cubicBezTo>
                      <a:cubicBezTo>
                        <a:pt x="0" y="40279"/>
                        <a:pt x="879" y="38157"/>
                        <a:pt x="2444" y="36594"/>
                      </a:cubicBezTo>
                      <a:lnTo>
                        <a:pt x="35782" y="3257"/>
                      </a:lnTo>
                      <a:cubicBezTo>
                        <a:pt x="39038" y="0"/>
                        <a:pt x="44318" y="0"/>
                        <a:pt x="47575" y="3257"/>
                      </a:cubicBezTo>
                      <a:cubicBezTo>
                        <a:pt x="50832" y="6513"/>
                        <a:pt x="50832" y="11793"/>
                        <a:pt x="47575" y="15050"/>
                      </a:cubicBezTo>
                      <a:lnTo>
                        <a:pt x="20124" y="42491"/>
                      </a:lnTo>
                      <a:lnTo>
                        <a:pt x="47575" y="69932"/>
                      </a:lnTo>
                      <a:cubicBezTo>
                        <a:pt x="50832" y="73188"/>
                        <a:pt x="50832" y="78468"/>
                        <a:pt x="47575" y="81725"/>
                      </a:cubicBezTo>
                      <a:cubicBezTo>
                        <a:pt x="44318" y="84981"/>
                        <a:pt x="39038" y="84981"/>
                        <a:pt x="35782" y="81725"/>
                      </a:cubicBezTo>
                      <a:close/>
                      <a:moveTo>
                        <a:pt x="77454" y="81725"/>
                      </a:moveTo>
                      <a:cubicBezTo>
                        <a:pt x="79017" y="83290"/>
                        <a:pt x="81138" y="84169"/>
                        <a:pt x="83350" y="84169"/>
                      </a:cubicBezTo>
                      <a:cubicBezTo>
                        <a:pt x="85562" y="84169"/>
                        <a:pt x="87684" y="83290"/>
                        <a:pt x="89247" y="81725"/>
                      </a:cubicBezTo>
                      <a:lnTo>
                        <a:pt x="122584" y="48387"/>
                      </a:lnTo>
                      <a:cubicBezTo>
                        <a:pt x="124149" y="46824"/>
                        <a:pt x="125029" y="44703"/>
                        <a:pt x="125029" y="42491"/>
                      </a:cubicBezTo>
                      <a:cubicBezTo>
                        <a:pt x="125029" y="40279"/>
                        <a:pt x="124149" y="38157"/>
                        <a:pt x="122584" y="36594"/>
                      </a:cubicBezTo>
                      <a:lnTo>
                        <a:pt x="89247" y="3257"/>
                      </a:lnTo>
                      <a:cubicBezTo>
                        <a:pt x="85990" y="0"/>
                        <a:pt x="80710" y="0"/>
                        <a:pt x="77454" y="3257"/>
                      </a:cubicBezTo>
                      <a:cubicBezTo>
                        <a:pt x="74197" y="6513"/>
                        <a:pt x="74197" y="11793"/>
                        <a:pt x="77454" y="15050"/>
                      </a:cubicBezTo>
                      <a:lnTo>
                        <a:pt x="104905" y="42491"/>
                      </a:lnTo>
                      <a:lnTo>
                        <a:pt x="77454" y="69932"/>
                      </a:lnTo>
                      <a:cubicBezTo>
                        <a:pt x="75889" y="71495"/>
                        <a:pt x="75009" y="73616"/>
                        <a:pt x="75009" y="75828"/>
                      </a:cubicBezTo>
                      <a:cubicBezTo>
                        <a:pt x="75009" y="78040"/>
                        <a:pt x="75889" y="80161"/>
                        <a:pt x="77454" y="81725"/>
                      </a:cubicBezTo>
                      <a:close/>
                      <a:moveTo>
                        <a:pt x="183363" y="17488"/>
                      </a:moveTo>
                      <a:lnTo>
                        <a:pt x="158360" y="17488"/>
                      </a:lnTo>
                      <a:cubicBezTo>
                        <a:pt x="153757" y="17488"/>
                        <a:pt x="150025" y="21219"/>
                        <a:pt x="150025" y="25822"/>
                      </a:cubicBezTo>
                      <a:cubicBezTo>
                        <a:pt x="150025" y="30425"/>
                        <a:pt x="153757" y="34156"/>
                        <a:pt x="158360" y="34156"/>
                      </a:cubicBezTo>
                      <a:lnTo>
                        <a:pt x="183363" y="34156"/>
                      </a:lnTo>
                      <a:lnTo>
                        <a:pt x="183363" y="184175"/>
                      </a:lnTo>
                      <a:lnTo>
                        <a:pt x="33344" y="184175"/>
                      </a:lnTo>
                      <a:lnTo>
                        <a:pt x="33344" y="117500"/>
                      </a:lnTo>
                      <a:cubicBezTo>
                        <a:pt x="33344" y="112897"/>
                        <a:pt x="29613" y="109166"/>
                        <a:pt x="25010" y="109166"/>
                      </a:cubicBezTo>
                      <a:cubicBezTo>
                        <a:pt x="20407" y="109166"/>
                        <a:pt x="16675" y="112897"/>
                        <a:pt x="16675" y="117500"/>
                      </a:cubicBezTo>
                      <a:lnTo>
                        <a:pt x="16675" y="184175"/>
                      </a:lnTo>
                      <a:cubicBezTo>
                        <a:pt x="16675" y="193381"/>
                        <a:pt x="24138" y="200844"/>
                        <a:pt x="33344" y="200844"/>
                      </a:cubicBezTo>
                      <a:lnTo>
                        <a:pt x="183363" y="200844"/>
                      </a:lnTo>
                      <a:cubicBezTo>
                        <a:pt x="192569" y="200844"/>
                        <a:pt x="200032" y="193381"/>
                        <a:pt x="200032" y="184175"/>
                      </a:cubicBezTo>
                      <a:lnTo>
                        <a:pt x="200032" y="34156"/>
                      </a:lnTo>
                      <a:cubicBezTo>
                        <a:pt x="200032" y="24950"/>
                        <a:pt x="192569" y="17488"/>
                        <a:pt x="183363" y="17488"/>
                      </a:cubicBezTo>
                      <a:close/>
                    </a:path>
                  </a:pathLst>
                </a:custGeom>
                <a:solidFill>
                  <a:srgbClr val="A26BFA"/>
                </a:solidFill>
                <a:ln>
                  <a:noFill/>
                </a:ln>
              </p:spPr>
            </p:sp>
          </p:grpSp>
          <p:sp>
            <p:nvSpPr>
              <p:cNvPr id="86" name="TextBox 86"/>
              <p:cNvSpPr txBox="1"/>
              <p:nvPr/>
            </p:nvSpPr>
            <p:spPr>
              <a:xfrm>
                <a:off x="3524250" y="2304098"/>
                <a:ext cx="1133475" cy="323850"/>
              </a:xfrm>
              <a:prstGeom prst="rect">
                <a:avLst/>
              </a:prstGeom>
              <a:noFill/>
              <a:ln>
                <a:noFill/>
              </a:ln>
            </p:spPr>
            <p:txBody>
              <a:bodyPr wrap="none" lIns="0" tIns="72866" rIns="0" bIns="0" anchor="t" anchorCtr="0">
                <a:noAutofit/>
              </a:bodyPr>
              <a:lstStyle/>
              <a:p>
                <a:pPr algn="l"/>
                <a:r>
                  <a:rPr lang="zh-CN" sz="1280" b="1" dirty="0">
                    <a:solidFill>
                      <a:srgbClr val="E8ECFF"/>
                    </a:solidFill>
                    <a:latin typeface="Microsoft YaHei"/>
                    <a:ea typeface="Microsoft YaHei"/>
                    <a:cs typeface="Microsoft YaHei"/>
                  </a:rPr>
                  <a:t>系统提示</a:t>
                </a:r>
              </a:p>
            </p:txBody>
          </p:sp>
          <p:sp>
            <p:nvSpPr>
              <p:cNvPr id="87" name="TextBox 87"/>
              <p:cNvSpPr txBox="1"/>
              <p:nvPr/>
            </p:nvSpPr>
            <p:spPr>
              <a:xfrm>
                <a:off x="3524250" y="2613660"/>
                <a:ext cx="2197418" cy="228600"/>
              </a:xfrm>
              <a:prstGeom prst="rect">
                <a:avLst/>
              </a:prstGeom>
              <a:noFill/>
              <a:ln>
                <a:noFill/>
              </a:ln>
            </p:spPr>
            <p:txBody>
              <a:bodyPr wrap="none" lIns="0" tIns="51435" rIns="0" bIns="0" anchor="t" anchorCtr="0">
                <a:noAutofit/>
              </a:bodyPr>
              <a:lstStyle/>
              <a:p>
                <a:pPr algn="l"/>
                <a:r>
                  <a:rPr lang="zh-CN" sz="900" dirty="0">
                    <a:solidFill>
                      <a:srgbClr val="A8B0D0"/>
                    </a:solidFill>
                    <a:latin typeface="Microsoft YaHei"/>
                    <a:ea typeface="Microsoft YaHei"/>
                    <a:cs typeface="Microsoft YaHei"/>
                  </a:rPr>
                  <a:t>Persona · 输出格式 · 安全</a:t>
                </a:r>
              </a:p>
            </p:txBody>
          </p:sp>
        </p:grpSp>
        <p:grpSp>
          <p:nvGrpSpPr>
            <p:cNvPr id="91" name="footer"/>
            <p:cNvGrpSpPr/>
            <p:nvPr/>
          </p:nvGrpSpPr>
          <p:grpSpPr>
            <a:xfrm>
              <a:off x="571500" y="6449378"/>
              <a:ext cx="11048953" cy="247650"/>
              <a:chOff x="571500" y="6449378"/>
              <a:chExt cx="11048953" cy="247650"/>
            </a:xfrm>
          </p:grpSpPr>
          <p:sp>
            <p:nvSpPr>
              <p:cNvPr id="89" name="TextBox 89"/>
              <p:cNvSpPr txBox="1"/>
              <p:nvPr/>
            </p:nvSpPr>
            <p:spPr>
              <a:xfrm>
                <a:off x="571500" y="6449378"/>
                <a:ext cx="3225641" cy="247650"/>
              </a:xfrm>
              <a:prstGeom prst="rect">
                <a:avLst/>
              </a:prstGeom>
              <a:noFill/>
              <a:ln>
                <a:noFill/>
              </a:ln>
            </p:spPr>
            <p:txBody>
              <a:bodyPr wrap="none" lIns="0" tIns="55721" rIns="0" bIns="0" anchor="t" anchorCtr="0">
                <a:noAutofit/>
              </a:bodyPr>
              <a:lstStyle/>
              <a:p>
                <a:pPr algn="l"/>
                <a:r>
                  <a:rPr lang="zh-CN" sz="980" b="1" dirty="0">
                    <a:solidFill>
                      <a:srgbClr val="6B7299"/>
                    </a:solidFill>
                    <a:latin typeface="Microsoft YaHei"/>
                    <a:ea typeface="Microsoft YaHei"/>
                    <a:cs typeface="Microsoft YaHei"/>
                  </a:rPr>
                  <a:t>上下文工程 · 让 LLM 知道"该看什么"</a:t>
                </a:r>
              </a:p>
            </p:txBody>
          </p:sp>
          <p:sp>
            <p:nvSpPr>
              <p:cNvPr id="90" name="TextBox 90"/>
              <p:cNvSpPr txBox="1"/>
              <p:nvPr/>
            </p:nvSpPr>
            <p:spPr>
              <a:xfrm>
                <a:off x="10874407" y="644937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07 / 12</a:t>
                </a:r>
              </a:p>
            </p:txBody>
          </p:sp>
        </p:grpSp>
      </p:gr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1">
  <p:cSld>
    <p:spTree>
      <p:nvGrpSpPr>
        <p:cNvPr id="1" name=""/>
        <p:cNvGrpSpPr/>
        <p:nvPr/>
      </p:nvGrpSpPr>
      <p:grpSpPr>
        <a:xfrm>
          <a:off x="0" y="0"/>
          <a:ext cx="0" cy="0"/>
          <a:chOff x="0" y="0"/>
          <a:chExt cx="0" cy="0"/>
        </a:xfrm>
      </p:grpSpPr>
      <p:grpSp>
        <p:nvGrpSpPr>
          <p:cNvPr id="84" name="authored-scene"/>
          <p:cNvGrpSpPr/>
          <p:nvPr/>
        </p:nvGrpSpPr>
        <p:grpSpPr>
          <a:xfrm>
            <a:off x="0" y="0"/>
            <a:ext cx="12192000" cy="6858000"/>
            <a:chOff x="0" y="0"/>
            <a:chExt cx="12192000" cy="6858000"/>
          </a:xfrm>
        </p:grpSpPr>
        <p:grpSp>
          <p:nvGrpSpPr>
            <p:cNvPr id="5"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A0E27">
                      <a:alpha val="62000"/>
                    </a:srgbClr>
                  </a:gs>
                  <a:gs pos="100000">
                    <a:srgbClr val="0A0E27">
                      <a:alpha val="74000"/>
                    </a:srgbClr>
                  </a:gs>
                </a:gsLst>
                <a:lin ang="5400000" scaled="1"/>
              </a:gradFill>
              <a:ln>
                <a:noFill/>
              </a:ln>
            </p:spPr>
          </p:sp>
        </p:grpSp>
        <p:grpSp>
          <p:nvGrpSpPr>
            <p:cNvPr id="12" name="header"/>
            <p:cNvGrpSpPr/>
            <p:nvPr/>
          </p:nvGrpSpPr>
          <p:grpSpPr>
            <a:xfrm>
              <a:off x="571500" y="302895"/>
              <a:ext cx="11173777" cy="819150"/>
              <a:chOff x="571500" y="302895"/>
              <a:chExt cx="11173777" cy="819150"/>
            </a:xfrm>
          </p:grpSpPr>
          <p:sp>
            <p:nvSpPr>
              <p:cNvPr id="6" name="Rectangle 6"/>
              <p:cNvSpPr/>
              <p:nvPr/>
            </p:nvSpPr>
            <p:spPr>
              <a:xfrm>
                <a:off x="571500" y="476250"/>
                <a:ext cx="57150" cy="304800"/>
              </a:xfrm>
              <a:prstGeom prst="roundRect">
                <a:avLst>
                  <a:gd name="adj" fmla="val 50000"/>
                </a:avLst>
              </a:prstGeom>
              <a:gradFill>
                <a:gsLst>
                  <a:gs pos="0">
                    <a:srgbClr val="5B8DEF"/>
                  </a:gs>
                  <a:gs pos="50000">
                    <a:srgbClr val="A26BFA"/>
                  </a:gs>
                  <a:gs pos="100000">
                    <a:srgbClr val="3DDDFC"/>
                  </a:gs>
                </a:gsLst>
                <a:lin ang="0" scaled="1"/>
              </a:gradFill>
              <a:ln>
                <a:noFill/>
              </a:ln>
            </p:spPr>
          </p:sp>
          <p:sp>
            <p:nvSpPr>
              <p:cNvPr id="7" name="TextBox 7"/>
              <p:cNvSpPr txBox="1"/>
              <p:nvPr/>
            </p:nvSpPr>
            <p:spPr>
              <a:xfrm>
                <a:off x="762000" y="302895"/>
                <a:ext cx="6420326" cy="647700"/>
              </a:xfrm>
              <a:prstGeom prst="rect">
                <a:avLst/>
              </a:prstGeom>
              <a:noFill/>
              <a:ln>
                <a:noFill/>
              </a:ln>
            </p:spPr>
            <p:txBody>
              <a:bodyPr wrap="none" lIns="0" tIns="145732" rIns="0" bIns="0" anchor="t" anchorCtr="0">
                <a:noAutofit/>
              </a:bodyPr>
              <a:lstStyle/>
              <a:p>
                <a:pPr algn="l"/>
                <a:r>
                  <a:rPr lang="zh-CN" sz="2550" b="1" dirty="0">
                    <a:solidFill>
                      <a:srgbClr val="E8ECFF"/>
                    </a:solidFill>
                    <a:latin typeface="Microsoft YaHei"/>
                    <a:ea typeface="Microsoft YaHei"/>
                    <a:cs typeface="Microsoft YaHei"/>
                  </a:rPr>
                  <a:t>上生产前,先把四张表盘装上</a:t>
                </a:r>
              </a:p>
            </p:txBody>
          </p:sp>
          <p:sp>
            <p:nvSpPr>
              <p:cNvPr id="8" name="TextBox 8"/>
              <p:cNvSpPr txBox="1"/>
              <p:nvPr/>
            </p:nvSpPr>
            <p:spPr>
              <a:xfrm>
                <a:off x="762000" y="855345"/>
                <a:ext cx="3193732" cy="266700"/>
              </a:xfrm>
              <a:prstGeom prst="rect">
                <a:avLst/>
              </a:prstGeom>
              <a:noFill/>
              <a:ln>
                <a:noFill/>
              </a:ln>
            </p:spPr>
            <p:txBody>
              <a:bodyPr wrap="none" lIns="0" tIns="60007" rIns="0" bIns="0" anchor="t" anchorCtr="0">
                <a:noAutofit/>
              </a:bodyPr>
              <a:lstStyle/>
              <a:p>
                <a:pPr algn="l"/>
                <a:r>
                  <a:rPr lang="en-US" sz="1050" b="1" spc="225" dirty="0">
                    <a:solidFill>
                      <a:srgbClr val="A8B0D0"/>
                    </a:solidFill>
                    <a:latin typeface="Microsoft YaHei"/>
                    <a:ea typeface="Microsoft YaHei"/>
                    <a:cs typeface="Microsoft YaHei"/>
                  </a:rPr>
                  <a:t>KPI DASHBOARD · WEEKLY ROLLUP</a:t>
                </a:r>
              </a:p>
            </p:txBody>
          </p:sp>
          <p:sp>
            <p:nvSpPr>
              <p:cNvPr id="9" name="Rectangle 9"/>
              <p:cNvSpPr/>
              <p:nvPr/>
            </p:nvSpPr>
            <p:spPr>
              <a:xfrm>
                <a:off x="10477500" y="523875"/>
                <a:ext cx="1143000" cy="323850"/>
              </a:xfrm>
              <a:prstGeom prst="roundRect">
                <a:avLst>
                  <a:gd name="adj" fmla="val 50000"/>
                </a:avLst>
              </a:prstGeom>
              <a:solidFill>
                <a:srgbClr val="1A2150">
                  <a:alpha val="60000"/>
                </a:srgbClr>
              </a:solidFill>
              <a:ln w="9525">
                <a:solidFill>
                  <a:srgbClr val="3DDDFC">
                    <a:alpha val="50000"/>
                  </a:srgbClr>
                </a:solidFill>
              </a:ln>
            </p:spPr>
          </p:sp>
          <p:sp>
            <p:nvSpPr>
              <p:cNvPr id="10" name="Ellipse 10"/>
              <p:cNvSpPr/>
              <p:nvPr/>
            </p:nvSpPr>
            <p:spPr>
              <a:xfrm>
                <a:off x="10610850" y="647700"/>
                <a:ext cx="76200" cy="76200"/>
              </a:xfrm>
              <a:prstGeom prst="ellipse">
                <a:avLst/>
              </a:prstGeom>
              <a:solidFill>
                <a:srgbClr val="4ADE80"/>
              </a:solidFill>
              <a:ln>
                <a:noFill/>
              </a:ln>
            </p:spPr>
          </p:sp>
          <p:sp>
            <p:nvSpPr>
              <p:cNvPr id="11" name="TextBox 11"/>
              <p:cNvSpPr txBox="1"/>
              <p:nvPr/>
            </p:nvSpPr>
            <p:spPr>
              <a:xfrm>
                <a:off x="10782300" y="594360"/>
                <a:ext cx="962977" cy="228600"/>
              </a:xfrm>
              <a:prstGeom prst="rect">
                <a:avLst/>
              </a:prstGeom>
              <a:noFill/>
              <a:ln>
                <a:noFill/>
              </a:ln>
            </p:spPr>
            <p:txBody>
              <a:bodyPr wrap="none" lIns="0" tIns="51435" rIns="0" bIns="0" anchor="t" anchorCtr="0">
                <a:noAutofit/>
              </a:bodyPr>
              <a:lstStyle/>
              <a:p>
                <a:pPr algn="l"/>
                <a:r>
                  <a:rPr lang="en-US" sz="900" b="1" spc="150" dirty="0">
                    <a:solidFill>
                      <a:srgbClr val="E8ECFF"/>
                    </a:solidFill>
                    <a:latin typeface="Microsoft YaHei"/>
                    <a:ea typeface="Microsoft YaHei"/>
                    <a:cs typeface="Microsoft YaHei"/>
                  </a:rPr>
                  <a:t>LIVE · W12</a:t>
                </a:r>
              </a:p>
            </p:txBody>
          </p:sp>
        </p:grpSp>
        <p:grpSp>
          <p:nvGrpSpPr>
            <p:cNvPr id="29" name="kpi-accuracy"/>
            <p:cNvGrpSpPr/>
            <p:nvPr/>
          </p:nvGrpSpPr>
          <p:grpSpPr>
            <a:xfrm>
              <a:off x="762000" y="1524000"/>
              <a:ext cx="5334000" cy="2286000"/>
              <a:chOff x="762000" y="1524000"/>
              <a:chExt cx="5334000" cy="2286000"/>
            </a:xfrm>
          </p:grpSpPr>
          <p:sp>
            <p:nvSpPr>
              <p:cNvPr id="13" name="Rectangle 13"/>
              <p:cNvSpPr/>
              <p:nvPr/>
            </p:nvSpPr>
            <p:spPr>
              <a:xfrm>
                <a:off x="762000" y="1524000"/>
                <a:ext cx="5334000" cy="2286000"/>
              </a:xfrm>
              <a:prstGeom prst="roundRect">
                <a:avLst>
                  <a:gd name="adj" fmla="val 8333"/>
                </a:avLst>
              </a:prstGeom>
              <a:gradFill>
                <a:gsLst>
                  <a:gs pos="0">
                    <a:srgbClr val="1A2150">
                      <a:alpha val="78000"/>
                    </a:srgbClr>
                  </a:gs>
                  <a:gs pos="100000">
                    <a:srgbClr val="1A2150">
                      <a:alpha val="42000"/>
                    </a:srgbClr>
                  </a:gs>
                </a:gsLst>
                <a:lin ang="5400000" scaled="1"/>
              </a:gradFill>
              <a:ln w="9525">
                <a:solidFill>
                  <a:srgbClr val="FFFFFF">
                    <a:alpha val="16000"/>
                  </a:srgbClr>
                </a:solidFill>
              </a:ln>
            </p:spPr>
          </p:sp>
          <p:sp>
            <p:nvSpPr>
              <p:cNvPr id="14" name="Rectangle 14"/>
              <p:cNvSpPr/>
              <p:nvPr/>
            </p:nvSpPr>
            <p:spPr>
              <a:xfrm>
                <a:off x="933450" y="1533525"/>
                <a:ext cx="499110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15" name="Rectangle 15"/>
              <p:cNvSpPr/>
              <p:nvPr/>
            </p:nvSpPr>
            <p:spPr>
              <a:xfrm>
                <a:off x="933450" y="1752600"/>
                <a:ext cx="57150" cy="571500"/>
              </a:xfrm>
              <a:prstGeom prst="roundRect">
                <a:avLst>
                  <a:gd name="adj" fmla="val 50000"/>
                </a:avLst>
              </a:prstGeom>
              <a:solidFill>
                <a:srgbClr val="4ADE80"/>
              </a:solidFill>
              <a:ln>
                <a:noFill/>
              </a:ln>
            </p:spPr>
          </p:sp>
          <p:sp>
            <p:nvSpPr>
              <p:cNvPr id="16" name="Rectangle 16"/>
              <p:cNvSpPr/>
              <p:nvPr/>
            </p:nvSpPr>
            <p:spPr>
              <a:xfrm>
                <a:off x="1143000" y="1714500"/>
                <a:ext cx="476250" cy="476250"/>
              </a:xfrm>
              <a:prstGeom prst="roundRect">
                <a:avLst>
                  <a:gd name="adj" fmla="val 24000"/>
                </a:avLst>
              </a:prstGeom>
              <a:solidFill>
                <a:srgbClr val="4ADE80">
                  <a:alpha val="20000"/>
                </a:srgbClr>
              </a:solidFill>
              <a:ln>
                <a:noFill/>
              </a:ln>
            </p:spPr>
          </p:sp>
          <p:grpSp>
            <p:nvGrpSpPr>
              <p:cNvPr id="19" name="Group 19"/>
              <p:cNvGrpSpPr/>
              <p:nvPr/>
            </p:nvGrpSpPr>
            <p:grpSpPr>
              <a:xfrm>
                <a:off x="1241822" y="1813322"/>
                <a:ext cx="278606" cy="278606"/>
                <a:chOff x="1241822" y="1813322"/>
                <a:chExt cx="278606" cy="278606"/>
              </a:xfrm>
            </p:grpSpPr>
            <p:sp>
              <p:nvSpPr>
                <p:cNvPr id="17" name="Freeform 17"/>
                <p:cNvSpPr/>
                <p:nvPr/>
              </p:nvSpPr>
              <p:spPr>
                <a:xfrm>
                  <a:off x="1252538" y="1824038"/>
                  <a:ext cx="257175" cy="257175"/>
                </a:xfrm>
                <a:custGeom>
                  <a:avLst/>
                  <a:gdLst/>
                  <a:ahLst/>
                  <a:cxnLst/>
                  <a:rect l="l" t="t" r="r" b="b"/>
                  <a:pathLst>
                    <a:path w="257175" h="257175">
                      <a:moveTo>
                        <a:pt x="257175" y="128588"/>
                      </a:moveTo>
                      <a:cubicBezTo>
                        <a:pt x="257175" y="199604"/>
                        <a:pt x="199604" y="257175"/>
                        <a:pt x="128588" y="257175"/>
                      </a:cubicBezTo>
                      <a:cubicBezTo>
                        <a:pt x="57571" y="257175"/>
                        <a:pt x="0" y="199604"/>
                        <a:pt x="0" y="128588"/>
                      </a:cubicBezTo>
                      <a:cubicBezTo>
                        <a:pt x="0" y="57571"/>
                        <a:pt x="57571" y="0"/>
                        <a:pt x="128588" y="0"/>
                      </a:cubicBezTo>
                      <a:cubicBezTo>
                        <a:pt x="199604" y="0"/>
                        <a:pt x="257175" y="57571"/>
                        <a:pt x="257175" y="128588"/>
                      </a:cubicBezTo>
                      <a:close/>
                    </a:path>
                  </a:pathLst>
                </a:custGeom>
                <a:solidFill>
                  <a:srgbClr val="4ADE80">
                    <a:alpha val="20000"/>
                  </a:srgbClr>
                </a:solidFill>
                <a:ln>
                  <a:noFill/>
                </a:ln>
              </p:spPr>
            </p:sp>
            <p:sp>
              <p:nvSpPr>
                <p:cNvPr id="18" name="Freeform 18"/>
                <p:cNvSpPr/>
                <p:nvPr/>
              </p:nvSpPr>
              <p:spPr>
                <a:xfrm>
                  <a:off x="1241822" y="1813322"/>
                  <a:ext cx="278606" cy="278606"/>
                </a:xfrm>
                <a:custGeom>
                  <a:avLst/>
                  <a:gdLst/>
                  <a:ahLst/>
                  <a:cxnLst/>
                  <a:rect l="l" t="t" r="r" b="b"/>
                  <a:pathLst>
                    <a:path w="278606" h="278606">
                      <a:moveTo>
                        <a:pt x="200463" y="99575"/>
                      </a:moveTo>
                      <a:cubicBezTo>
                        <a:pt x="202475" y="101585"/>
                        <a:pt x="203605" y="104312"/>
                        <a:pt x="203605" y="107156"/>
                      </a:cubicBezTo>
                      <a:cubicBezTo>
                        <a:pt x="203605" y="110000"/>
                        <a:pt x="202475" y="112728"/>
                        <a:pt x="200463" y="114738"/>
                      </a:cubicBezTo>
                      <a:lnTo>
                        <a:pt x="125453" y="189747"/>
                      </a:lnTo>
                      <a:cubicBezTo>
                        <a:pt x="123443" y="191759"/>
                        <a:pt x="120716" y="192890"/>
                        <a:pt x="117872" y="192890"/>
                      </a:cubicBezTo>
                      <a:cubicBezTo>
                        <a:pt x="115028" y="192890"/>
                        <a:pt x="112300" y="191759"/>
                        <a:pt x="110291" y="189747"/>
                      </a:cubicBezTo>
                      <a:lnTo>
                        <a:pt x="78144" y="157600"/>
                      </a:lnTo>
                      <a:cubicBezTo>
                        <a:pt x="73957" y="153413"/>
                        <a:pt x="73957" y="146624"/>
                        <a:pt x="78144" y="142437"/>
                      </a:cubicBezTo>
                      <a:cubicBezTo>
                        <a:pt x="82331" y="138250"/>
                        <a:pt x="89119" y="138250"/>
                        <a:pt x="93306" y="142437"/>
                      </a:cubicBezTo>
                      <a:lnTo>
                        <a:pt x="117872" y="167016"/>
                      </a:lnTo>
                      <a:lnTo>
                        <a:pt x="185300" y="99575"/>
                      </a:lnTo>
                      <a:cubicBezTo>
                        <a:pt x="187310" y="97563"/>
                        <a:pt x="190037" y="96432"/>
                        <a:pt x="192881" y="96432"/>
                      </a:cubicBezTo>
                      <a:cubicBezTo>
                        <a:pt x="195725" y="96432"/>
                        <a:pt x="198453" y="97563"/>
                        <a:pt x="200463" y="99575"/>
                      </a:cubicBezTo>
                      <a:close/>
                      <a:moveTo>
                        <a:pt x="278606" y="139303"/>
                      </a:moveTo>
                      <a:cubicBezTo>
                        <a:pt x="278606" y="216238"/>
                        <a:pt x="216238" y="278606"/>
                        <a:pt x="139303" y="278606"/>
                      </a:cubicBezTo>
                      <a:cubicBezTo>
                        <a:pt x="62368" y="278606"/>
                        <a:pt x="0" y="216238"/>
                        <a:pt x="0" y="139303"/>
                      </a:cubicBezTo>
                      <a:cubicBezTo>
                        <a:pt x="0" y="62368"/>
                        <a:pt x="62368" y="0"/>
                        <a:pt x="139303" y="0"/>
                      </a:cubicBezTo>
                      <a:cubicBezTo>
                        <a:pt x="216204" y="81"/>
                        <a:pt x="278525" y="62402"/>
                        <a:pt x="278606" y="139303"/>
                      </a:cubicBezTo>
                      <a:close/>
                      <a:moveTo>
                        <a:pt x="257175" y="139303"/>
                      </a:moveTo>
                      <a:cubicBezTo>
                        <a:pt x="257175" y="74204"/>
                        <a:pt x="204402" y="21431"/>
                        <a:pt x="139303" y="21431"/>
                      </a:cubicBezTo>
                      <a:cubicBezTo>
                        <a:pt x="74204" y="21431"/>
                        <a:pt x="21431" y="74204"/>
                        <a:pt x="21431" y="139303"/>
                      </a:cubicBezTo>
                      <a:cubicBezTo>
                        <a:pt x="21431" y="204402"/>
                        <a:pt x="74204" y="257175"/>
                        <a:pt x="139303" y="257175"/>
                      </a:cubicBezTo>
                      <a:cubicBezTo>
                        <a:pt x="204371" y="257101"/>
                        <a:pt x="257101" y="204371"/>
                        <a:pt x="257175" y="139303"/>
                      </a:cubicBezTo>
                      <a:close/>
                    </a:path>
                  </a:pathLst>
                </a:custGeom>
                <a:solidFill>
                  <a:srgbClr val="4ADE80"/>
                </a:solidFill>
                <a:ln>
                  <a:noFill/>
                </a:ln>
              </p:spPr>
            </p:sp>
          </p:grpSp>
          <p:sp>
            <p:nvSpPr>
              <p:cNvPr id="20" name="TextBox 20"/>
              <p:cNvSpPr txBox="1"/>
              <p:nvPr/>
            </p:nvSpPr>
            <p:spPr>
              <a:xfrm>
                <a:off x="1771650" y="1744028"/>
                <a:ext cx="941070" cy="247650"/>
              </a:xfrm>
              <a:prstGeom prst="rect">
                <a:avLst/>
              </a:prstGeom>
              <a:noFill/>
              <a:ln>
                <a:noFill/>
              </a:ln>
            </p:spPr>
            <p:txBody>
              <a:bodyPr wrap="none" lIns="0" tIns="55721" rIns="0" bIns="0" anchor="t" anchorCtr="0">
                <a:noAutofit/>
              </a:bodyPr>
              <a:lstStyle/>
              <a:p>
                <a:pPr algn="l"/>
                <a:r>
                  <a:rPr lang="en-US" sz="980" b="1" spc="225" dirty="0">
                    <a:solidFill>
                      <a:srgbClr val="4ADE80"/>
                    </a:solidFill>
                    <a:latin typeface="Microsoft YaHei"/>
                    <a:ea typeface="Microsoft YaHei"/>
                    <a:cs typeface="Microsoft YaHei"/>
                  </a:rPr>
                  <a:t>ACCURACY</a:t>
                </a:r>
              </a:p>
            </p:txBody>
          </p:sp>
          <p:sp>
            <p:nvSpPr>
              <p:cNvPr id="21" name="TextBox 21"/>
              <p:cNvSpPr txBox="1"/>
              <p:nvPr/>
            </p:nvSpPr>
            <p:spPr>
              <a:xfrm>
                <a:off x="1771650" y="1924050"/>
                <a:ext cx="1619250"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任务成功率</a:t>
                </a:r>
              </a:p>
            </p:txBody>
          </p:sp>
          <p:sp>
            <p:nvSpPr>
              <p:cNvPr id="22" name="TextBox 22"/>
              <p:cNvSpPr txBox="1"/>
              <p:nvPr/>
            </p:nvSpPr>
            <p:spPr>
              <a:xfrm>
                <a:off x="952500" y="2091690"/>
                <a:ext cx="3604260" cy="1676400"/>
              </a:xfrm>
              <a:prstGeom prst="rect">
                <a:avLst/>
              </a:prstGeom>
              <a:noFill/>
              <a:ln>
                <a:noFill/>
              </a:ln>
            </p:spPr>
            <p:txBody>
              <a:bodyPr wrap="none" lIns="0" tIns="377190" rIns="0" bIns="0" anchor="t" anchorCtr="0">
                <a:noAutofit/>
              </a:bodyPr>
              <a:lstStyle/>
              <a:p>
                <a:pPr algn="l"/>
                <a:r>
                  <a:rPr lang="en-US" sz="6600" b="1" spc="-150" dirty="0">
                    <a:solidFill>
                      <a:srgbClr val="FFFFFF"/>
                    </a:solidFill>
                    <a:latin typeface="Microsoft YaHei"/>
                    <a:ea typeface="Microsoft YaHei"/>
                    <a:cs typeface="Microsoft YaHei"/>
                  </a:rPr>
                  <a:t>92.4</a:t>
                </a:r>
              </a:p>
            </p:txBody>
          </p:sp>
          <p:sp>
            <p:nvSpPr>
              <p:cNvPr id="23" name="TextBox 23"/>
              <p:cNvSpPr txBox="1"/>
              <p:nvPr/>
            </p:nvSpPr>
            <p:spPr>
              <a:xfrm>
                <a:off x="3409950" y="2710815"/>
                <a:ext cx="769144" cy="723900"/>
              </a:xfrm>
              <a:prstGeom prst="rect">
                <a:avLst/>
              </a:prstGeom>
              <a:noFill/>
              <a:ln>
                <a:noFill/>
              </a:ln>
            </p:spPr>
            <p:txBody>
              <a:bodyPr wrap="none" lIns="0" tIns="162877" rIns="0" bIns="0" anchor="t" anchorCtr="0">
                <a:noAutofit/>
              </a:bodyPr>
              <a:lstStyle/>
              <a:p>
                <a:pPr algn="l"/>
                <a:r>
                  <a:rPr lang="en-US" sz="2850" b="1" dirty="0">
                    <a:solidFill>
                      <a:srgbClr val="A8B0D0"/>
                    </a:solidFill>
                    <a:latin typeface="Microsoft YaHei"/>
                    <a:ea typeface="Microsoft YaHei"/>
                    <a:cs typeface="Microsoft YaHei"/>
                  </a:rPr>
                  <a:t>%</a:t>
                </a:r>
              </a:p>
            </p:txBody>
          </p:sp>
          <p:sp>
            <p:nvSpPr>
              <p:cNvPr id="24" name="Polygon 24"/>
              <p:cNvSpPr/>
              <p:nvPr/>
            </p:nvSpPr>
            <p:spPr>
              <a:xfrm>
                <a:off x="3943350" y="2762250"/>
                <a:ext cx="304800" cy="171450"/>
              </a:xfrm>
              <a:custGeom>
                <a:avLst/>
                <a:gdLst/>
                <a:ahLst/>
                <a:cxnLst/>
                <a:rect l="l" t="t" r="r" b="b"/>
                <a:pathLst>
                  <a:path w="304800" h="171450">
                    <a:moveTo>
                      <a:pt x="152400" y="0"/>
                    </a:moveTo>
                    <a:lnTo>
                      <a:pt x="304800" y="171450"/>
                    </a:lnTo>
                    <a:lnTo>
                      <a:pt x="0" y="171450"/>
                    </a:lnTo>
                    <a:close/>
                  </a:path>
                </a:pathLst>
              </a:custGeom>
              <a:solidFill>
                <a:srgbClr val="4ADE80"/>
              </a:solidFill>
              <a:ln>
                <a:noFill/>
              </a:ln>
            </p:spPr>
          </p:sp>
          <p:sp>
            <p:nvSpPr>
              <p:cNvPr id="25" name="TextBox 25"/>
              <p:cNvSpPr txBox="1"/>
              <p:nvPr/>
            </p:nvSpPr>
            <p:spPr>
              <a:xfrm>
                <a:off x="4343400" y="2667000"/>
                <a:ext cx="1219200" cy="381000"/>
              </a:xfrm>
              <a:prstGeom prst="rect">
                <a:avLst/>
              </a:prstGeom>
              <a:noFill/>
              <a:ln>
                <a:noFill/>
              </a:ln>
            </p:spPr>
            <p:txBody>
              <a:bodyPr wrap="none" lIns="0" tIns="85725" rIns="0" bIns="0" anchor="t" anchorCtr="0">
                <a:noAutofit/>
              </a:bodyPr>
              <a:lstStyle/>
              <a:p>
                <a:pPr algn="l"/>
                <a:r>
                  <a:rPr lang="en-US" sz="1500" b="1" dirty="0">
                    <a:solidFill>
                      <a:srgbClr val="4ADE80"/>
                    </a:solidFill>
                    <a:latin typeface="Microsoft YaHei"/>
                    <a:ea typeface="Microsoft YaHei"/>
                    <a:cs typeface="Microsoft YaHei"/>
                  </a:rPr>
                  <a:t>+3.2 pp</a:t>
                </a:r>
              </a:p>
            </p:txBody>
          </p:sp>
          <p:sp>
            <p:nvSpPr>
              <p:cNvPr id="26" name="TextBox 26"/>
              <p:cNvSpPr txBox="1"/>
              <p:nvPr/>
            </p:nvSpPr>
            <p:spPr>
              <a:xfrm>
                <a:off x="4343400" y="2963228"/>
                <a:ext cx="857488"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vs. 上周</a:t>
                </a:r>
              </a:p>
            </p:txBody>
          </p:sp>
          <p:sp>
            <p:nvSpPr>
              <p:cNvPr id="27" name="Line 27"/>
              <p:cNvSpPr/>
              <p:nvPr/>
            </p:nvSpPr>
            <p:spPr>
              <a:xfrm>
                <a:off x="952500" y="3429000"/>
                <a:ext cx="4953000" cy="9525"/>
              </a:xfrm>
              <a:custGeom>
                <a:avLst/>
                <a:gdLst/>
                <a:ahLst/>
                <a:cxnLst/>
                <a:rect l="l" t="t" r="r" b="b"/>
                <a:pathLst>
                  <a:path w="4953000" h="9525">
                    <a:moveTo>
                      <a:pt x="0" y="0"/>
                    </a:moveTo>
                    <a:lnTo>
                      <a:pt x="4953000" y="0"/>
                    </a:lnTo>
                  </a:path>
                </a:pathLst>
              </a:custGeom>
              <a:noFill/>
              <a:ln w="9525">
                <a:solidFill>
                  <a:srgbClr val="FFFFFF">
                    <a:alpha val="12000"/>
                  </a:srgbClr>
                </a:solidFill>
              </a:ln>
            </p:spPr>
          </p:sp>
          <p:sp>
            <p:nvSpPr>
              <p:cNvPr id="28" name="TextBox 28"/>
              <p:cNvSpPr txBox="1"/>
              <p:nvPr/>
            </p:nvSpPr>
            <p:spPr>
              <a:xfrm>
                <a:off x="952500" y="3496628"/>
                <a:ext cx="4219337"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12 周累计提升 21.4 pp · 接近内部 SLO 95% 阈值</a:t>
                </a:r>
              </a:p>
            </p:txBody>
          </p:sp>
        </p:grpSp>
        <p:grpSp>
          <p:nvGrpSpPr>
            <p:cNvPr id="46" name="kpi-latency"/>
            <p:cNvGrpSpPr/>
            <p:nvPr/>
          </p:nvGrpSpPr>
          <p:grpSpPr>
            <a:xfrm>
              <a:off x="6286500" y="1524000"/>
              <a:ext cx="5236369" cy="2286000"/>
              <a:chOff x="6286500" y="1524000"/>
              <a:chExt cx="5236369" cy="2286000"/>
            </a:xfrm>
          </p:grpSpPr>
          <p:sp>
            <p:nvSpPr>
              <p:cNvPr id="30" name="Rectangle 30"/>
              <p:cNvSpPr/>
              <p:nvPr/>
            </p:nvSpPr>
            <p:spPr>
              <a:xfrm>
                <a:off x="6286500" y="1524000"/>
                <a:ext cx="5143500" cy="2286000"/>
              </a:xfrm>
              <a:prstGeom prst="roundRect">
                <a:avLst>
                  <a:gd name="adj" fmla="val 8333"/>
                </a:avLst>
              </a:prstGeom>
              <a:gradFill>
                <a:gsLst>
                  <a:gs pos="0">
                    <a:srgbClr val="1A2150">
                      <a:alpha val="78000"/>
                    </a:srgbClr>
                  </a:gs>
                  <a:gs pos="100000">
                    <a:srgbClr val="1A2150">
                      <a:alpha val="42000"/>
                    </a:srgbClr>
                  </a:gs>
                </a:gsLst>
                <a:lin ang="5400000" scaled="1"/>
              </a:gradFill>
              <a:ln w="9525">
                <a:solidFill>
                  <a:srgbClr val="FFFFFF">
                    <a:alpha val="16000"/>
                  </a:srgbClr>
                </a:solidFill>
              </a:ln>
            </p:spPr>
          </p:sp>
          <p:sp>
            <p:nvSpPr>
              <p:cNvPr id="31" name="Rectangle 31"/>
              <p:cNvSpPr/>
              <p:nvPr/>
            </p:nvSpPr>
            <p:spPr>
              <a:xfrm>
                <a:off x="6457950" y="1533525"/>
                <a:ext cx="480060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32" name="Rectangle 32"/>
              <p:cNvSpPr/>
              <p:nvPr/>
            </p:nvSpPr>
            <p:spPr>
              <a:xfrm>
                <a:off x="6457950" y="1752600"/>
                <a:ext cx="57150" cy="571500"/>
              </a:xfrm>
              <a:prstGeom prst="roundRect">
                <a:avLst>
                  <a:gd name="adj" fmla="val 50000"/>
                </a:avLst>
              </a:prstGeom>
              <a:solidFill>
                <a:srgbClr val="5B8DEF"/>
              </a:solidFill>
              <a:ln>
                <a:noFill/>
              </a:ln>
            </p:spPr>
          </p:sp>
          <p:sp>
            <p:nvSpPr>
              <p:cNvPr id="33" name="Rectangle 33"/>
              <p:cNvSpPr/>
              <p:nvPr/>
            </p:nvSpPr>
            <p:spPr>
              <a:xfrm>
                <a:off x="6667500" y="1714500"/>
                <a:ext cx="476250" cy="476250"/>
              </a:xfrm>
              <a:prstGeom prst="roundRect">
                <a:avLst>
                  <a:gd name="adj" fmla="val 24000"/>
                </a:avLst>
              </a:prstGeom>
              <a:solidFill>
                <a:srgbClr val="5B8DEF">
                  <a:alpha val="20000"/>
                </a:srgbClr>
              </a:solidFill>
              <a:ln>
                <a:noFill/>
              </a:ln>
            </p:spPr>
          </p:sp>
          <p:grpSp>
            <p:nvGrpSpPr>
              <p:cNvPr id="36" name="Group 36"/>
              <p:cNvGrpSpPr/>
              <p:nvPr/>
            </p:nvGrpSpPr>
            <p:grpSpPr>
              <a:xfrm>
                <a:off x="6755606" y="1834642"/>
                <a:ext cx="300149" cy="203708"/>
                <a:chOff x="6755606" y="1834642"/>
                <a:chExt cx="300149" cy="203708"/>
              </a:xfrm>
            </p:grpSpPr>
            <p:sp>
              <p:nvSpPr>
                <p:cNvPr id="34" name="Freeform 34"/>
                <p:cNvSpPr/>
                <p:nvPr/>
              </p:nvSpPr>
              <p:spPr>
                <a:xfrm>
                  <a:off x="6766322" y="1845337"/>
                  <a:ext cx="278606" cy="182297"/>
                </a:xfrm>
                <a:custGeom>
                  <a:avLst/>
                  <a:gdLst/>
                  <a:ahLst/>
                  <a:cxnLst/>
                  <a:rect l="l" t="t" r="r" b="b"/>
                  <a:pathLst>
                    <a:path w="278606" h="182297">
                      <a:moveTo>
                        <a:pt x="278606" y="139435"/>
                      </a:moveTo>
                      <a:lnTo>
                        <a:pt x="278606" y="171582"/>
                      </a:lnTo>
                      <a:cubicBezTo>
                        <a:pt x="278606" y="177500"/>
                        <a:pt x="273809" y="182297"/>
                        <a:pt x="267891" y="182297"/>
                      </a:cubicBezTo>
                      <a:lnTo>
                        <a:pt x="10716" y="182297"/>
                      </a:lnTo>
                      <a:cubicBezTo>
                        <a:pt x="4798" y="182297"/>
                        <a:pt x="0" y="177500"/>
                        <a:pt x="0" y="171582"/>
                      </a:cubicBezTo>
                      <a:lnTo>
                        <a:pt x="0" y="140948"/>
                      </a:lnTo>
                      <a:cubicBezTo>
                        <a:pt x="0" y="63957"/>
                        <a:pt x="61816" y="400"/>
                        <a:pt x="138808" y="132"/>
                      </a:cubicBezTo>
                      <a:cubicBezTo>
                        <a:pt x="175839" y="0"/>
                        <a:pt x="211399" y="14618"/>
                        <a:pt x="237630" y="40757"/>
                      </a:cubicBezTo>
                      <a:cubicBezTo>
                        <a:pt x="263862" y="66896"/>
                        <a:pt x="278606" y="102403"/>
                        <a:pt x="278606" y="139435"/>
                      </a:cubicBezTo>
                      <a:close/>
                    </a:path>
                  </a:pathLst>
                </a:custGeom>
                <a:solidFill>
                  <a:srgbClr val="5B8DEF">
                    <a:alpha val="20000"/>
                  </a:srgbClr>
                </a:solidFill>
                <a:ln>
                  <a:noFill/>
                </a:ln>
              </p:spPr>
            </p:sp>
            <p:sp>
              <p:nvSpPr>
                <p:cNvPr id="35" name="Freeform 35"/>
                <p:cNvSpPr/>
                <p:nvPr/>
              </p:nvSpPr>
              <p:spPr>
                <a:xfrm>
                  <a:off x="6755606" y="1834642"/>
                  <a:ext cx="300149" cy="203708"/>
                </a:xfrm>
                <a:custGeom>
                  <a:avLst/>
                  <a:gdLst/>
                  <a:ahLst/>
                  <a:cxnLst/>
                  <a:rect l="l" t="t" r="r" b="b"/>
                  <a:pathLst>
                    <a:path w="300149" h="203708">
                      <a:moveTo>
                        <a:pt x="255916" y="43872"/>
                      </a:moveTo>
                      <a:cubicBezTo>
                        <a:pt x="227861" y="15753"/>
                        <a:pt x="189740" y="0"/>
                        <a:pt x="150019" y="112"/>
                      </a:cubicBezTo>
                      <a:lnTo>
                        <a:pt x="149483" y="112"/>
                      </a:lnTo>
                      <a:cubicBezTo>
                        <a:pt x="67066" y="393"/>
                        <a:pt x="0" y="68424"/>
                        <a:pt x="0" y="151644"/>
                      </a:cubicBezTo>
                      <a:lnTo>
                        <a:pt x="0" y="182277"/>
                      </a:lnTo>
                      <a:cubicBezTo>
                        <a:pt x="0" y="194113"/>
                        <a:pt x="9595" y="203708"/>
                        <a:pt x="21431" y="203708"/>
                      </a:cubicBezTo>
                      <a:lnTo>
                        <a:pt x="278606" y="203708"/>
                      </a:lnTo>
                      <a:cubicBezTo>
                        <a:pt x="290442" y="203708"/>
                        <a:pt x="300038" y="194113"/>
                        <a:pt x="300038" y="182277"/>
                      </a:cubicBezTo>
                      <a:lnTo>
                        <a:pt x="300038" y="150130"/>
                      </a:lnTo>
                      <a:cubicBezTo>
                        <a:pt x="300149" y="110232"/>
                        <a:pt x="284255" y="71956"/>
                        <a:pt x="255916" y="43872"/>
                      </a:cubicBezTo>
                      <a:close/>
                      <a:moveTo>
                        <a:pt x="278606" y="182277"/>
                      </a:moveTo>
                      <a:lnTo>
                        <a:pt x="138915" y="182277"/>
                      </a:lnTo>
                      <a:lnTo>
                        <a:pt x="212263" y="81416"/>
                      </a:lnTo>
                      <a:cubicBezTo>
                        <a:pt x="215747" y="76630"/>
                        <a:pt x="214692" y="69926"/>
                        <a:pt x="209906" y="66441"/>
                      </a:cubicBezTo>
                      <a:cubicBezTo>
                        <a:pt x="205119" y="62957"/>
                        <a:pt x="198415" y="64013"/>
                        <a:pt x="194931" y="68799"/>
                      </a:cubicBezTo>
                      <a:lnTo>
                        <a:pt x="112407" y="182277"/>
                      </a:lnTo>
                      <a:lnTo>
                        <a:pt x="21431" y="182277"/>
                      </a:lnTo>
                      <a:lnTo>
                        <a:pt x="21431" y="151644"/>
                      </a:lnTo>
                      <a:cubicBezTo>
                        <a:pt x="21431" y="147518"/>
                        <a:pt x="21632" y="143446"/>
                        <a:pt x="22007" y="139415"/>
                      </a:cubicBezTo>
                      <a:lnTo>
                        <a:pt x="53578" y="139415"/>
                      </a:lnTo>
                      <a:cubicBezTo>
                        <a:pt x="59496" y="139415"/>
                        <a:pt x="64294" y="134617"/>
                        <a:pt x="64294" y="128699"/>
                      </a:cubicBezTo>
                      <a:cubicBezTo>
                        <a:pt x="64294" y="122781"/>
                        <a:pt x="59496" y="117983"/>
                        <a:pt x="53578" y="117983"/>
                      </a:cubicBezTo>
                      <a:lnTo>
                        <a:pt x="25811" y="117983"/>
                      </a:lnTo>
                      <a:cubicBezTo>
                        <a:pt x="39634" y="65932"/>
                        <a:pt x="84747" y="26579"/>
                        <a:pt x="139303" y="21998"/>
                      </a:cubicBezTo>
                      <a:lnTo>
                        <a:pt x="139303" y="53690"/>
                      </a:lnTo>
                      <a:cubicBezTo>
                        <a:pt x="139303" y="59608"/>
                        <a:pt x="144101" y="64405"/>
                        <a:pt x="150019" y="64405"/>
                      </a:cubicBezTo>
                      <a:cubicBezTo>
                        <a:pt x="155937" y="64405"/>
                        <a:pt x="160734" y="59608"/>
                        <a:pt x="160734" y="53690"/>
                      </a:cubicBezTo>
                      <a:lnTo>
                        <a:pt x="160734" y="21985"/>
                      </a:lnTo>
                      <a:cubicBezTo>
                        <a:pt x="215217" y="26570"/>
                        <a:pt x="260864" y="65059"/>
                        <a:pt x="274588" y="117983"/>
                      </a:cubicBezTo>
                      <a:lnTo>
                        <a:pt x="246459" y="117983"/>
                      </a:lnTo>
                      <a:cubicBezTo>
                        <a:pt x="240541" y="117983"/>
                        <a:pt x="235744" y="122781"/>
                        <a:pt x="235744" y="128699"/>
                      </a:cubicBezTo>
                      <a:cubicBezTo>
                        <a:pt x="235744" y="134617"/>
                        <a:pt x="240541" y="139415"/>
                        <a:pt x="246459" y="139415"/>
                      </a:cubicBezTo>
                      <a:lnTo>
                        <a:pt x="278164" y="139415"/>
                      </a:lnTo>
                      <a:cubicBezTo>
                        <a:pt x="278446" y="142964"/>
                        <a:pt x="278606" y="146527"/>
                        <a:pt x="278606" y="150130"/>
                      </a:cubicBezTo>
                      <a:close/>
                    </a:path>
                  </a:pathLst>
                </a:custGeom>
                <a:solidFill>
                  <a:srgbClr val="5B8DEF"/>
                </a:solidFill>
                <a:ln>
                  <a:noFill/>
                </a:ln>
              </p:spPr>
            </p:sp>
          </p:grpSp>
          <p:sp>
            <p:nvSpPr>
              <p:cNvPr id="37" name="TextBox 37"/>
              <p:cNvSpPr txBox="1"/>
              <p:nvPr/>
            </p:nvSpPr>
            <p:spPr>
              <a:xfrm>
                <a:off x="7296150" y="1744028"/>
                <a:ext cx="838914" cy="247650"/>
              </a:xfrm>
              <a:prstGeom prst="rect">
                <a:avLst/>
              </a:prstGeom>
              <a:noFill/>
              <a:ln>
                <a:noFill/>
              </a:ln>
            </p:spPr>
            <p:txBody>
              <a:bodyPr wrap="none" lIns="0" tIns="55721" rIns="0" bIns="0" anchor="t" anchorCtr="0">
                <a:noAutofit/>
              </a:bodyPr>
              <a:lstStyle/>
              <a:p>
                <a:pPr algn="l"/>
                <a:r>
                  <a:rPr lang="en-US" sz="980" b="1" spc="225" dirty="0">
                    <a:solidFill>
                      <a:srgbClr val="5B8DEF"/>
                    </a:solidFill>
                    <a:latin typeface="Microsoft YaHei"/>
                    <a:ea typeface="Microsoft YaHei"/>
                    <a:cs typeface="Microsoft YaHei"/>
                  </a:rPr>
                  <a:t>LATENCY</a:t>
                </a:r>
              </a:p>
            </p:txBody>
          </p:sp>
          <p:sp>
            <p:nvSpPr>
              <p:cNvPr id="38" name="TextBox 38"/>
              <p:cNvSpPr txBox="1"/>
              <p:nvPr/>
            </p:nvSpPr>
            <p:spPr>
              <a:xfrm>
                <a:off x="7296150" y="1924050"/>
                <a:ext cx="2176462"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P95 端到端延迟</a:t>
                </a:r>
              </a:p>
            </p:txBody>
          </p:sp>
          <p:sp>
            <p:nvSpPr>
              <p:cNvPr id="39" name="TextBox 39"/>
              <p:cNvSpPr txBox="1"/>
              <p:nvPr/>
            </p:nvSpPr>
            <p:spPr>
              <a:xfrm>
                <a:off x="6477000" y="2091690"/>
                <a:ext cx="2912745" cy="1676400"/>
              </a:xfrm>
              <a:prstGeom prst="rect">
                <a:avLst/>
              </a:prstGeom>
              <a:noFill/>
              <a:ln>
                <a:noFill/>
              </a:ln>
            </p:spPr>
            <p:txBody>
              <a:bodyPr wrap="none" lIns="0" tIns="377190" rIns="0" bIns="0" anchor="t" anchorCtr="0">
                <a:noAutofit/>
              </a:bodyPr>
              <a:lstStyle/>
              <a:p>
                <a:pPr algn="l"/>
                <a:r>
                  <a:rPr lang="en-US" sz="6600" b="1" spc="-150" dirty="0">
                    <a:solidFill>
                      <a:srgbClr val="FFFFFF"/>
                    </a:solidFill>
                    <a:latin typeface="Microsoft YaHei"/>
                    <a:ea typeface="Microsoft YaHei"/>
                    <a:cs typeface="Microsoft YaHei"/>
                  </a:rPr>
                  <a:t>4.8</a:t>
                </a:r>
              </a:p>
            </p:txBody>
          </p:sp>
          <p:sp>
            <p:nvSpPr>
              <p:cNvPr id="40" name="TextBox 40"/>
              <p:cNvSpPr txBox="1"/>
              <p:nvPr/>
            </p:nvSpPr>
            <p:spPr>
              <a:xfrm>
                <a:off x="7962900" y="2710815"/>
                <a:ext cx="660559" cy="723900"/>
              </a:xfrm>
              <a:prstGeom prst="rect">
                <a:avLst/>
              </a:prstGeom>
              <a:noFill/>
              <a:ln>
                <a:noFill/>
              </a:ln>
            </p:spPr>
            <p:txBody>
              <a:bodyPr wrap="none" lIns="0" tIns="162877" rIns="0" bIns="0" anchor="t" anchorCtr="0">
                <a:noAutofit/>
              </a:bodyPr>
              <a:lstStyle/>
              <a:p>
                <a:pPr algn="l"/>
                <a:r>
                  <a:rPr lang="en-US" sz="2850" b="1" dirty="0">
                    <a:solidFill>
                      <a:srgbClr val="A8B0D0"/>
                    </a:solidFill>
                    <a:latin typeface="Microsoft YaHei"/>
                    <a:ea typeface="Microsoft YaHei"/>
                    <a:cs typeface="Microsoft YaHei"/>
                  </a:rPr>
                  <a:t>s</a:t>
                </a:r>
              </a:p>
            </p:txBody>
          </p:sp>
          <p:sp>
            <p:nvSpPr>
              <p:cNvPr id="41" name="Polygon 41"/>
              <p:cNvSpPr/>
              <p:nvPr/>
            </p:nvSpPr>
            <p:spPr>
              <a:xfrm>
                <a:off x="8610600" y="2762250"/>
                <a:ext cx="304800" cy="171450"/>
              </a:xfrm>
              <a:custGeom>
                <a:avLst/>
                <a:gdLst/>
                <a:ahLst/>
                <a:cxnLst/>
                <a:rect l="l" t="t" r="r" b="b"/>
                <a:pathLst>
                  <a:path w="304800" h="171450">
                    <a:moveTo>
                      <a:pt x="152400" y="171450"/>
                    </a:moveTo>
                    <a:lnTo>
                      <a:pt x="304800" y="0"/>
                    </a:lnTo>
                    <a:lnTo>
                      <a:pt x="0" y="0"/>
                    </a:lnTo>
                    <a:close/>
                  </a:path>
                </a:pathLst>
              </a:custGeom>
              <a:solidFill>
                <a:srgbClr val="4ADE80"/>
              </a:solidFill>
              <a:ln>
                <a:noFill/>
              </a:ln>
            </p:spPr>
          </p:sp>
          <p:sp>
            <p:nvSpPr>
              <p:cNvPr id="42" name="TextBox 42"/>
              <p:cNvSpPr txBox="1"/>
              <p:nvPr/>
            </p:nvSpPr>
            <p:spPr>
              <a:xfrm>
                <a:off x="9010650" y="2667000"/>
                <a:ext cx="876300" cy="381000"/>
              </a:xfrm>
              <a:prstGeom prst="rect">
                <a:avLst/>
              </a:prstGeom>
              <a:noFill/>
              <a:ln>
                <a:noFill/>
              </a:ln>
            </p:spPr>
            <p:txBody>
              <a:bodyPr wrap="none" lIns="0" tIns="85725" rIns="0" bIns="0" anchor="t" anchorCtr="0">
                <a:noAutofit/>
              </a:bodyPr>
              <a:lstStyle/>
              <a:p>
                <a:pPr algn="l"/>
                <a:r>
                  <a:rPr lang="en-US" sz="1500" b="1" dirty="0">
                    <a:solidFill>
                      <a:srgbClr val="4ADE80"/>
                    </a:solidFill>
                    <a:latin typeface="Microsoft YaHei"/>
                    <a:ea typeface="Microsoft YaHei"/>
                    <a:cs typeface="Microsoft YaHei"/>
                  </a:rPr>
                  <a:t>−18%</a:t>
                </a:r>
              </a:p>
            </p:txBody>
          </p:sp>
          <p:sp>
            <p:nvSpPr>
              <p:cNvPr id="43" name="TextBox 43"/>
              <p:cNvSpPr txBox="1"/>
              <p:nvPr/>
            </p:nvSpPr>
            <p:spPr>
              <a:xfrm>
                <a:off x="9010650" y="2963228"/>
                <a:ext cx="857488"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vs. 上周</a:t>
                </a:r>
              </a:p>
            </p:txBody>
          </p:sp>
          <p:sp>
            <p:nvSpPr>
              <p:cNvPr id="44" name="Line 44"/>
              <p:cNvSpPr/>
              <p:nvPr/>
            </p:nvSpPr>
            <p:spPr>
              <a:xfrm>
                <a:off x="6477000" y="3429000"/>
                <a:ext cx="4762500" cy="9525"/>
              </a:xfrm>
              <a:custGeom>
                <a:avLst/>
                <a:gdLst/>
                <a:ahLst/>
                <a:cxnLst/>
                <a:rect l="l" t="t" r="r" b="b"/>
                <a:pathLst>
                  <a:path w="4762500" h="9525">
                    <a:moveTo>
                      <a:pt x="0" y="0"/>
                    </a:moveTo>
                    <a:lnTo>
                      <a:pt x="4762500" y="0"/>
                    </a:lnTo>
                  </a:path>
                </a:pathLst>
              </a:custGeom>
              <a:noFill/>
              <a:ln w="9525">
                <a:solidFill>
                  <a:srgbClr val="FFFFFF">
                    <a:alpha val="12000"/>
                  </a:srgbClr>
                </a:solidFill>
              </a:ln>
            </p:spPr>
          </p:sp>
          <p:sp>
            <p:nvSpPr>
              <p:cNvPr id="45" name="TextBox 45"/>
              <p:cNvSpPr txBox="1"/>
              <p:nvPr/>
            </p:nvSpPr>
            <p:spPr>
              <a:xfrm>
                <a:off x="6477000" y="3496628"/>
                <a:ext cx="5045869"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引入并发工具调用 + 结果缓存后,P95 从 11.2s 收敛至 4.8s</a:t>
                </a:r>
              </a:p>
            </p:txBody>
          </p:sp>
        </p:grpSp>
        <p:grpSp>
          <p:nvGrpSpPr>
            <p:cNvPr id="63" name="kpi-cost"/>
            <p:cNvGrpSpPr/>
            <p:nvPr/>
          </p:nvGrpSpPr>
          <p:grpSpPr>
            <a:xfrm>
              <a:off x="762000" y="4095750"/>
              <a:ext cx="5334000" cy="2286000"/>
              <a:chOff x="762000" y="4095750"/>
              <a:chExt cx="5334000" cy="2286000"/>
            </a:xfrm>
          </p:grpSpPr>
          <p:sp>
            <p:nvSpPr>
              <p:cNvPr id="47" name="Rectangle 47"/>
              <p:cNvSpPr/>
              <p:nvPr/>
            </p:nvSpPr>
            <p:spPr>
              <a:xfrm>
                <a:off x="762000" y="4095750"/>
                <a:ext cx="5334000" cy="2286000"/>
              </a:xfrm>
              <a:prstGeom prst="roundRect">
                <a:avLst>
                  <a:gd name="adj" fmla="val 8333"/>
                </a:avLst>
              </a:prstGeom>
              <a:gradFill>
                <a:gsLst>
                  <a:gs pos="0">
                    <a:srgbClr val="1A2150">
                      <a:alpha val="78000"/>
                    </a:srgbClr>
                  </a:gs>
                  <a:gs pos="100000">
                    <a:srgbClr val="1A2150">
                      <a:alpha val="42000"/>
                    </a:srgbClr>
                  </a:gs>
                </a:gsLst>
                <a:lin ang="5400000" scaled="1"/>
              </a:gradFill>
              <a:ln w="9525">
                <a:solidFill>
                  <a:srgbClr val="FFFFFF">
                    <a:alpha val="16000"/>
                  </a:srgbClr>
                </a:solidFill>
              </a:ln>
            </p:spPr>
          </p:sp>
          <p:sp>
            <p:nvSpPr>
              <p:cNvPr id="48" name="Rectangle 48"/>
              <p:cNvSpPr/>
              <p:nvPr/>
            </p:nvSpPr>
            <p:spPr>
              <a:xfrm>
                <a:off x="933450" y="4105275"/>
                <a:ext cx="499110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49" name="Rectangle 49"/>
              <p:cNvSpPr/>
              <p:nvPr/>
            </p:nvSpPr>
            <p:spPr>
              <a:xfrm>
                <a:off x="933450" y="4324350"/>
                <a:ext cx="57150" cy="571500"/>
              </a:xfrm>
              <a:prstGeom prst="roundRect">
                <a:avLst>
                  <a:gd name="adj" fmla="val 50000"/>
                </a:avLst>
              </a:prstGeom>
              <a:solidFill>
                <a:srgbClr val="A26BFA"/>
              </a:solidFill>
              <a:ln>
                <a:noFill/>
              </a:ln>
            </p:spPr>
          </p:sp>
          <p:sp>
            <p:nvSpPr>
              <p:cNvPr id="50" name="Rectangle 50"/>
              <p:cNvSpPr/>
              <p:nvPr/>
            </p:nvSpPr>
            <p:spPr>
              <a:xfrm>
                <a:off x="1143000" y="4286250"/>
                <a:ext cx="476250" cy="476250"/>
              </a:xfrm>
              <a:prstGeom prst="roundRect">
                <a:avLst>
                  <a:gd name="adj" fmla="val 24000"/>
                </a:avLst>
              </a:prstGeom>
              <a:solidFill>
                <a:srgbClr val="A26BFA">
                  <a:alpha val="20000"/>
                </a:srgbClr>
              </a:solidFill>
              <a:ln>
                <a:noFill/>
              </a:ln>
            </p:spPr>
          </p:sp>
          <p:grpSp>
            <p:nvGrpSpPr>
              <p:cNvPr id="53" name="Group 53"/>
              <p:cNvGrpSpPr/>
              <p:nvPr/>
            </p:nvGrpSpPr>
            <p:grpSpPr>
              <a:xfrm>
                <a:off x="1231106" y="4417219"/>
                <a:ext cx="300038" cy="214312"/>
                <a:chOff x="1231106" y="4417219"/>
                <a:chExt cx="300038" cy="214312"/>
              </a:xfrm>
            </p:grpSpPr>
            <p:sp>
              <p:nvSpPr>
                <p:cNvPr id="51" name="Freeform 51"/>
                <p:cNvSpPr/>
                <p:nvPr/>
              </p:nvSpPr>
              <p:spPr>
                <a:xfrm>
                  <a:off x="1241822" y="4427934"/>
                  <a:ext cx="278606" cy="128588"/>
                </a:xfrm>
                <a:custGeom>
                  <a:avLst/>
                  <a:gdLst/>
                  <a:ahLst/>
                  <a:cxnLst/>
                  <a:rect l="l" t="t" r="r" b="b"/>
                  <a:pathLst>
                    <a:path w="278606" h="128588">
                      <a:moveTo>
                        <a:pt x="278606" y="64294"/>
                      </a:moveTo>
                      <a:cubicBezTo>
                        <a:pt x="278606" y="96441"/>
                        <a:pt x="225028" y="128588"/>
                        <a:pt x="139303" y="128588"/>
                      </a:cubicBezTo>
                      <a:cubicBezTo>
                        <a:pt x="53578" y="128588"/>
                        <a:pt x="0" y="96441"/>
                        <a:pt x="0" y="64294"/>
                      </a:cubicBezTo>
                      <a:cubicBezTo>
                        <a:pt x="0" y="32147"/>
                        <a:pt x="53578" y="0"/>
                        <a:pt x="139303" y="0"/>
                      </a:cubicBezTo>
                      <a:cubicBezTo>
                        <a:pt x="225028" y="0"/>
                        <a:pt x="278606" y="32147"/>
                        <a:pt x="278606" y="64294"/>
                      </a:cubicBezTo>
                      <a:close/>
                    </a:path>
                  </a:pathLst>
                </a:custGeom>
                <a:solidFill>
                  <a:srgbClr val="A26BFA">
                    <a:alpha val="20000"/>
                  </a:srgbClr>
                </a:solidFill>
                <a:ln>
                  <a:noFill/>
                </a:ln>
              </p:spPr>
            </p:sp>
            <p:sp>
              <p:nvSpPr>
                <p:cNvPr id="52" name="Freeform 52"/>
                <p:cNvSpPr/>
                <p:nvPr/>
              </p:nvSpPr>
              <p:spPr>
                <a:xfrm>
                  <a:off x="1231106" y="4417219"/>
                  <a:ext cx="300038" cy="214312"/>
                </a:xfrm>
                <a:custGeom>
                  <a:avLst/>
                  <a:gdLst/>
                  <a:ahLst/>
                  <a:cxnLst/>
                  <a:rect l="l" t="t" r="r" b="b"/>
                  <a:pathLst>
                    <a:path w="300038" h="214312">
                      <a:moveTo>
                        <a:pt x="256612" y="21217"/>
                      </a:moveTo>
                      <a:cubicBezTo>
                        <a:pt x="228846" y="7340"/>
                        <a:pt x="191984" y="0"/>
                        <a:pt x="150019" y="0"/>
                      </a:cubicBezTo>
                      <a:cubicBezTo>
                        <a:pt x="108054" y="0"/>
                        <a:pt x="71192" y="7340"/>
                        <a:pt x="43425" y="21217"/>
                      </a:cubicBezTo>
                      <a:cubicBezTo>
                        <a:pt x="15658" y="35094"/>
                        <a:pt x="0" y="54623"/>
                        <a:pt x="0" y="75009"/>
                      </a:cubicBezTo>
                      <a:lnTo>
                        <a:pt x="0" y="139303"/>
                      </a:lnTo>
                      <a:cubicBezTo>
                        <a:pt x="0" y="159690"/>
                        <a:pt x="15832" y="179286"/>
                        <a:pt x="43425" y="193096"/>
                      </a:cubicBezTo>
                      <a:cubicBezTo>
                        <a:pt x="71018" y="206905"/>
                        <a:pt x="108054" y="214312"/>
                        <a:pt x="150019" y="214312"/>
                      </a:cubicBezTo>
                      <a:cubicBezTo>
                        <a:pt x="191984" y="214312"/>
                        <a:pt x="228846" y="206972"/>
                        <a:pt x="256612" y="193096"/>
                      </a:cubicBezTo>
                      <a:cubicBezTo>
                        <a:pt x="284379" y="179219"/>
                        <a:pt x="300038" y="159690"/>
                        <a:pt x="300038" y="139303"/>
                      </a:cubicBezTo>
                      <a:lnTo>
                        <a:pt x="300038" y="75009"/>
                      </a:lnTo>
                      <a:cubicBezTo>
                        <a:pt x="300038" y="54623"/>
                        <a:pt x="284205" y="35027"/>
                        <a:pt x="256612" y="21217"/>
                      </a:cubicBezTo>
                      <a:close/>
                      <a:moveTo>
                        <a:pt x="150019" y="21431"/>
                      </a:moveTo>
                      <a:cubicBezTo>
                        <a:pt x="233922" y="21431"/>
                        <a:pt x="278606" y="52547"/>
                        <a:pt x="278606" y="75009"/>
                      </a:cubicBezTo>
                      <a:cubicBezTo>
                        <a:pt x="278606" y="97472"/>
                        <a:pt x="233922" y="128588"/>
                        <a:pt x="150019" y="128588"/>
                      </a:cubicBezTo>
                      <a:cubicBezTo>
                        <a:pt x="66115" y="128588"/>
                        <a:pt x="21431" y="97472"/>
                        <a:pt x="21431" y="75009"/>
                      </a:cubicBezTo>
                      <a:cubicBezTo>
                        <a:pt x="21431" y="52547"/>
                        <a:pt x="66115" y="21431"/>
                        <a:pt x="150019" y="21431"/>
                      </a:cubicBezTo>
                      <a:close/>
                      <a:moveTo>
                        <a:pt x="139303" y="149831"/>
                      </a:moveTo>
                      <a:lnTo>
                        <a:pt x="139303" y="192694"/>
                      </a:lnTo>
                      <a:cubicBezTo>
                        <a:pt x="113854" y="191863"/>
                        <a:pt x="92422" y="188113"/>
                        <a:pt x="75009" y="182661"/>
                      </a:cubicBezTo>
                      <a:lnTo>
                        <a:pt x="75009" y="140710"/>
                      </a:lnTo>
                      <a:cubicBezTo>
                        <a:pt x="96000" y="146302"/>
                        <a:pt x="117585" y="149364"/>
                        <a:pt x="139303" y="149831"/>
                      </a:cubicBezTo>
                      <a:close/>
                      <a:moveTo>
                        <a:pt x="160734" y="149831"/>
                      </a:moveTo>
                      <a:cubicBezTo>
                        <a:pt x="182453" y="149364"/>
                        <a:pt x="204037" y="146302"/>
                        <a:pt x="225028" y="140710"/>
                      </a:cubicBezTo>
                      <a:lnTo>
                        <a:pt x="225028" y="182648"/>
                      </a:lnTo>
                      <a:cubicBezTo>
                        <a:pt x="207615" y="188099"/>
                        <a:pt x="186184" y="191850"/>
                        <a:pt x="160734" y="192680"/>
                      </a:cubicBezTo>
                      <a:close/>
                      <a:moveTo>
                        <a:pt x="21431" y="139303"/>
                      </a:moveTo>
                      <a:lnTo>
                        <a:pt x="21431" y="114563"/>
                      </a:lnTo>
                      <a:cubicBezTo>
                        <a:pt x="28175" y="120161"/>
                        <a:pt x="35557" y="124940"/>
                        <a:pt x="43425" y="128802"/>
                      </a:cubicBezTo>
                      <a:cubicBezTo>
                        <a:pt x="46680" y="130423"/>
                        <a:pt x="50122" y="131950"/>
                        <a:pt x="53578" y="133396"/>
                      </a:cubicBezTo>
                      <a:lnTo>
                        <a:pt x="53578" y="174129"/>
                      </a:lnTo>
                      <a:cubicBezTo>
                        <a:pt x="32375" y="163628"/>
                        <a:pt x="21431" y="150407"/>
                        <a:pt x="21431" y="139303"/>
                      </a:cubicBezTo>
                      <a:close/>
                      <a:moveTo>
                        <a:pt x="246459" y="174129"/>
                      </a:moveTo>
                      <a:lnTo>
                        <a:pt x="246459" y="133396"/>
                      </a:lnTo>
                      <a:cubicBezTo>
                        <a:pt x="249955" y="131950"/>
                        <a:pt x="253358" y="130423"/>
                        <a:pt x="256612" y="128802"/>
                      </a:cubicBezTo>
                      <a:cubicBezTo>
                        <a:pt x="264480" y="124940"/>
                        <a:pt x="271863" y="120161"/>
                        <a:pt x="278606" y="114563"/>
                      </a:cubicBezTo>
                      <a:lnTo>
                        <a:pt x="278606" y="139303"/>
                      </a:lnTo>
                      <a:cubicBezTo>
                        <a:pt x="278606" y="150407"/>
                        <a:pt x="267663" y="163628"/>
                        <a:pt x="246459" y="174129"/>
                      </a:cubicBezTo>
                      <a:close/>
                    </a:path>
                  </a:pathLst>
                </a:custGeom>
                <a:solidFill>
                  <a:srgbClr val="A26BFA"/>
                </a:solidFill>
                <a:ln>
                  <a:noFill/>
                </a:ln>
              </p:spPr>
            </p:sp>
          </p:grpSp>
          <p:sp>
            <p:nvSpPr>
              <p:cNvPr id="54" name="TextBox 54"/>
              <p:cNvSpPr txBox="1"/>
              <p:nvPr/>
            </p:nvSpPr>
            <p:spPr>
              <a:xfrm>
                <a:off x="1771650" y="4315778"/>
                <a:ext cx="569595" cy="247650"/>
              </a:xfrm>
              <a:prstGeom prst="rect">
                <a:avLst/>
              </a:prstGeom>
              <a:noFill/>
              <a:ln>
                <a:noFill/>
              </a:ln>
            </p:spPr>
            <p:txBody>
              <a:bodyPr wrap="none" lIns="0" tIns="55721" rIns="0" bIns="0" anchor="t" anchorCtr="0">
                <a:noAutofit/>
              </a:bodyPr>
              <a:lstStyle/>
              <a:p>
                <a:pPr algn="l"/>
                <a:r>
                  <a:rPr lang="en-US" sz="980" b="1" spc="225" dirty="0">
                    <a:solidFill>
                      <a:srgbClr val="A26BFA"/>
                    </a:solidFill>
                    <a:latin typeface="Microsoft YaHei"/>
                    <a:ea typeface="Microsoft YaHei"/>
                    <a:cs typeface="Microsoft YaHei"/>
                  </a:rPr>
                  <a:t>COST</a:t>
                </a:r>
              </a:p>
            </p:txBody>
          </p:sp>
          <p:sp>
            <p:nvSpPr>
              <p:cNvPr id="55" name="TextBox 55"/>
              <p:cNvSpPr txBox="1"/>
              <p:nvPr/>
            </p:nvSpPr>
            <p:spPr>
              <a:xfrm>
                <a:off x="1771650" y="4495800"/>
                <a:ext cx="1905000"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单次任务成本</a:t>
                </a:r>
              </a:p>
            </p:txBody>
          </p:sp>
          <p:sp>
            <p:nvSpPr>
              <p:cNvPr id="56" name="TextBox 56"/>
              <p:cNvSpPr txBox="1"/>
              <p:nvPr/>
            </p:nvSpPr>
            <p:spPr>
              <a:xfrm>
                <a:off x="952500" y="5059680"/>
                <a:ext cx="973455" cy="1066800"/>
              </a:xfrm>
              <a:prstGeom prst="rect">
                <a:avLst/>
              </a:prstGeom>
              <a:noFill/>
              <a:ln>
                <a:noFill/>
              </a:ln>
            </p:spPr>
            <p:txBody>
              <a:bodyPr wrap="none" lIns="0" tIns="240030" rIns="0" bIns="0" anchor="t" anchorCtr="0">
                <a:noAutofit/>
              </a:bodyPr>
              <a:lstStyle/>
              <a:p>
                <a:pPr algn="l"/>
                <a:r>
                  <a:rPr lang="en-US" sz="4200" b="1" dirty="0">
                    <a:solidFill>
                      <a:srgbClr val="A8B0D0"/>
                    </a:solidFill>
                    <a:latin typeface="Microsoft YaHei"/>
                    <a:ea typeface="Microsoft YaHei"/>
                    <a:cs typeface="Microsoft YaHei"/>
                  </a:rPr>
                  <a:t>¥</a:t>
                </a:r>
              </a:p>
            </p:txBody>
          </p:sp>
          <p:sp>
            <p:nvSpPr>
              <p:cNvPr id="57" name="TextBox 57"/>
              <p:cNvSpPr txBox="1"/>
              <p:nvPr/>
            </p:nvSpPr>
            <p:spPr>
              <a:xfrm>
                <a:off x="1333500" y="4663440"/>
                <a:ext cx="3604260" cy="1676400"/>
              </a:xfrm>
              <a:prstGeom prst="rect">
                <a:avLst/>
              </a:prstGeom>
              <a:noFill/>
              <a:ln>
                <a:noFill/>
              </a:ln>
            </p:spPr>
            <p:txBody>
              <a:bodyPr wrap="none" lIns="0" tIns="377190" rIns="0" bIns="0" anchor="t" anchorCtr="0">
                <a:noAutofit/>
              </a:bodyPr>
              <a:lstStyle/>
              <a:p>
                <a:pPr algn="l"/>
                <a:r>
                  <a:rPr lang="en-US" sz="6600" b="1" spc="-150" dirty="0">
                    <a:solidFill>
                      <a:srgbClr val="FFFFFF"/>
                    </a:solidFill>
                    <a:latin typeface="Microsoft YaHei"/>
                    <a:ea typeface="Microsoft YaHei"/>
                    <a:cs typeface="Microsoft YaHei"/>
                  </a:rPr>
                  <a:t>0.42</a:t>
                </a:r>
              </a:p>
            </p:txBody>
          </p:sp>
          <p:sp>
            <p:nvSpPr>
              <p:cNvPr id="58" name="Polygon 58"/>
              <p:cNvSpPr/>
              <p:nvPr/>
            </p:nvSpPr>
            <p:spPr>
              <a:xfrm>
                <a:off x="3943350" y="5334000"/>
                <a:ext cx="304800" cy="171450"/>
              </a:xfrm>
              <a:custGeom>
                <a:avLst/>
                <a:gdLst/>
                <a:ahLst/>
                <a:cxnLst/>
                <a:rect l="l" t="t" r="r" b="b"/>
                <a:pathLst>
                  <a:path w="304800" h="171450">
                    <a:moveTo>
                      <a:pt x="152400" y="171450"/>
                    </a:moveTo>
                    <a:lnTo>
                      <a:pt x="304800" y="0"/>
                    </a:lnTo>
                    <a:lnTo>
                      <a:pt x="0" y="0"/>
                    </a:lnTo>
                    <a:close/>
                  </a:path>
                </a:pathLst>
              </a:custGeom>
              <a:solidFill>
                <a:srgbClr val="4ADE80"/>
              </a:solidFill>
              <a:ln>
                <a:noFill/>
              </a:ln>
            </p:spPr>
          </p:sp>
          <p:sp>
            <p:nvSpPr>
              <p:cNvPr id="59" name="TextBox 59"/>
              <p:cNvSpPr txBox="1"/>
              <p:nvPr/>
            </p:nvSpPr>
            <p:spPr>
              <a:xfrm>
                <a:off x="4343400" y="5238750"/>
                <a:ext cx="876300" cy="381000"/>
              </a:xfrm>
              <a:prstGeom prst="rect">
                <a:avLst/>
              </a:prstGeom>
              <a:noFill/>
              <a:ln>
                <a:noFill/>
              </a:ln>
            </p:spPr>
            <p:txBody>
              <a:bodyPr wrap="none" lIns="0" tIns="85725" rIns="0" bIns="0" anchor="t" anchorCtr="0">
                <a:noAutofit/>
              </a:bodyPr>
              <a:lstStyle/>
              <a:p>
                <a:pPr algn="l"/>
                <a:r>
                  <a:rPr lang="en-US" sz="1500" b="1" dirty="0">
                    <a:solidFill>
                      <a:srgbClr val="4ADE80"/>
                    </a:solidFill>
                    <a:latin typeface="Microsoft YaHei"/>
                    <a:ea typeface="Microsoft YaHei"/>
                    <a:cs typeface="Microsoft YaHei"/>
                  </a:rPr>
                  <a:t>−22%</a:t>
                </a:r>
              </a:p>
            </p:txBody>
          </p:sp>
          <p:sp>
            <p:nvSpPr>
              <p:cNvPr id="60" name="TextBox 60"/>
              <p:cNvSpPr txBox="1"/>
              <p:nvPr/>
            </p:nvSpPr>
            <p:spPr>
              <a:xfrm>
                <a:off x="4343400" y="5534978"/>
                <a:ext cx="857488"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vs. 上周</a:t>
                </a:r>
              </a:p>
            </p:txBody>
          </p:sp>
          <p:sp>
            <p:nvSpPr>
              <p:cNvPr id="61" name="Line 61"/>
              <p:cNvSpPr/>
              <p:nvPr/>
            </p:nvSpPr>
            <p:spPr>
              <a:xfrm>
                <a:off x="952500" y="6000750"/>
                <a:ext cx="4953000" cy="9525"/>
              </a:xfrm>
              <a:custGeom>
                <a:avLst/>
                <a:gdLst/>
                <a:ahLst/>
                <a:cxnLst/>
                <a:rect l="l" t="t" r="r" b="b"/>
                <a:pathLst>
                  <a:path w="4953000" h="9525">
                    <a:moveTo>
                      <a:pt x="0" y="0"/>
                    </a:moveTo>
                    <a:lnTo>
                      <a:pt x="4953000" y="0"/>
                    </a:lnTo>
                  </a:path>
                </a:pathLst>
              </a:custGeom>
              <a:noFill/>
              <a:ln w="9525">
                <a:solidFill>
                  <a:srgbClr val="FFFFFF">
                    <a:alpha val="12000"/>
                  </a:srgbClr>
                </a:solidFill>
              </a:ln>
            </p:spPr>
          </p:sp>
          <p:sp>
            <p:nvSpPr>
              <p:cNvPr id="62" name="TextBox 62"/>
              <p:cNvSpPr txBox="1"/>
              <p:nvPr/>
            </p:nvSpPr>
            <p:spPr>
              <a:xfrm>
                <a:off x="952500" y="6068378"/>
                <a:ext cx="3782854"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关键来源:模型分级路由 + 检索结果缓存复用</a:t>
                </a:r>
              </a:p>
            </p:txBody>
          </p:sp>
        </p:grpSp>
        <p:grpSp>
          <p:nvGrpSpPr>
            <p:cNvPr id="80" name="kpi-reliability"/>
            <p:cNvGrpSpPr/>
            <p:nvPr/>
          </p:nvGrpSpPr>
          <p:grpSpPr>
            <a:xfrm>
              <a:off x="6286500" y="4095750"/>
              <a:ext cx="5143500" cy="2286000"/>
              <a:chOff x="6286500" y="4095750"/>
              <a:chExt cx="5143500" cy="2286000"/>
            </a:xfrm>
          </p:grpSpPr>
          <p:sp>
            <p:nvSpPr>
              <p:cNvPr id="64" name="Rectangle 64"/>
              <p:cNvSpPr/>
              <p:nvPr/>
            </p:nvSpPr>
            <p:spPr>
              <a:xfrm>
                <a:off x="6286500" y="4095750"/>
                <a:ext cx="5143500" cy="2286000"/>
              </a:xfrm>
              <a:prstGeom prst="roundRect">
                <a:avLst>
                  <a:gd name="adj" fmla="val 8333"/>
                </a:avLst>
              </a:prstGeom>
              <a:gradFill>
                <a:gsLst>
                  <a:gs pos="0">
                    <a:srgbClr val="1A2150">
                      <a:alpha val="78000"/>
                    </a:srgbClr>
                  </a:gs>
                  <a:gs pos="100000">
                    <a:srgbClr val="1A2150">
                      <a:alpha val="42000"/>
                    </a:srgbClr>
                  </a:gs>
                </a:gsLst>
                <a:lin ang="5400000" scaled="1"/>
              </a:gradFill>
              <a:ln w="9525">
                <a:solidFill>
                  <a:srgbClr val="FFFFFF">
                    <a:alpha val="16000"/>
                  </a:srgbClr>
                </a:solidFill>
              </a:ln>
            </p:spPr>
          </p:sp>
          <p:sp>
            <p:nvSpPr>
              <p:cNvPr id="65" name="Rectangle 65"/>
              <p:cNvSpPr/>
              <p:nvPr/>
            </p:nvSpPr>
            <p:spPr>
              <a:xfrm>
                <a:off x="6457950" y="4105275"/>
                <a:ext cx="480060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66" name="Rectangle 66"/>
              <p:cNvSpPr/>
              <p:nvPr/>
            </p:nvSpPr>
            <p:spPr>
              <a:xfrm>
                <a:off x="6457950" y="4324350"/>
                <a:ext cx="57150" cy="571500"/>
              </a:xfrm>
              <a:prstGeom prst="roundRect">
                <a:avLst>
                  <a:gd name="adj" fmla="val 50000"/>
                </a:avLst>
              </a:prstGeom>
              <a:solidFill>
                <a:srgbClr val="3DDDFC"/>
              </a:solidFill>
              <a:ln>
                <a:noFill/>
              </a:ln>
            </p:spPr>
          </p:sp>
          <p:sp>
            <p:nvSpPr>
              <p:cNvPr id="67" name="Rectangle 67"/>
              <p:cNvSpPr/>
              <p:nvPr/>
            </p:nvSpPr>
            <p:spPr>
              <a:xfrm>
                <a:off x="6667500" y="4286250"/>
                <a:ext cx="476250" cy="476250"/>
              </a:xfrm>
              <a:prstGeom prst="roundRect">
                <a:avLst>
                  <a:gd name="adj" fmla="val 24000"/>
                </a:avLst>
              </a:prstGeom>
              <a:solidFill>
                <a:srgbClr val="3DDDFC">
                  <a:alpha val="20000"/>
                </a:srgbClr>
              </a:solidFill>
              <a:ln>
                <a:noFill/>
              </a:ln>
            </p:spPr>
          </p:sp>
          <p:grpSp>
            <p:nvGrpSpPr>
              <p:cNvPr id="70" name="Group 70"/>
              <p:cNvGrpSpPr/>
              <p:nvPr/>
            </p:nvGrpSpPr>
            <p:grpSpPr>
              <a:xfrm>
                <a:off x="6777038" y="4406503"/>
                <a:ext cx="257175" cy="268017"/>
                <a:chOff x="6777038" y="4406503"/>
                <a:chExt cx="257175" cy="268017"/>
              </a:xfrm>
            </p:grpSpPr>
            <p:sp>
              <p:nvSpPr>
                <p:cNvPr id="68" name="Freeform 68"/>
                <p:cNvSpPr/>
                <p:nvPr/>
              </p:nvSpPr>
              <p:spPr>
                <a:xfrm>
                  <a:off x="6787753" y="4417219"/>
                  <a:ext cx="235744" cy="246459"/>
                </a:xfrm>
                <a:custGeom>
                  <a:avLst/>
                  <a:gdLst/>
                  <a:ahLst/>
                  <a:cxnLst/>
                  <a:rect l="l" t="t" r="r" b="b"/>
                  <a:pathLst>
                    <a:path w="235744" h="246459">
                      <a:moveTo>
                        <a:pt x="235744" y="10716"/>
                      </a:moveTo>
                      <a:lnTo>
                        <a:pt x="235744" y="85725"/>
                      </a:lnTo>
                      <a:cubicBezTo>
                        <a:pt x="235744" y="214312"/>
                        <a:pt x="117872" y="246459"/>
                        <a:pt x="117872" y="246459"/>
                      </a:cubicBezTo>
                      <a:cubicBezTo>
                        <a:pt x="117872" y="246459"/>
                        <a:pt x="0" y="214312"/>
                        <a:pt x="0" y="85725"/>
                      </a:cubicBezTo>
                      <a:lnTo>
                        <a:pt x="0" y="10716"/>
                      </a:lnTo>
                      <a:cubicBezTo>
                        <a:pt x="0" y="4798"/>
                        <a:pt x="4798" y="0"/>
                        <a:pt x="10716" y="0"/>
                      </a:cubicBezTo>
                      <a:lnTo>
                        <a:pt x="225028" y="0"/>
                      </a:lnTo>
                      <a:cubicBezTo>
                        <a:pt x="230946" y="0"/>
                        <a:pt x="235744" y="4798"/>
                        <a:pt x="235744" y="10716"/>
                      </a:cubicBezTo>
                      <a:close/>
                    </a:path>
                  </a:pathLst>
                </a:custGeom>
                <a:solidFill>
                  <a:srgbClr val="3DDDFC">
                    <a:alpha val="20000"/>
                  </a:srgbClr>
                </a:solidFill>
                <a:ln>
                  <a:noFill/>
                </a:ln>
              </p:spPr>
            </p:sp>
            <p:sp>
              <p:nvSpPr>
                <p:cNvPr id="69" name="Freeform 69"/>
                <p:cNvSpPr/>
                <p:nvPr/>
              </p:nvSpPr>
              <p:spPr>
                <a:xfrm>
                  <a:off x="6777038" y="4406503"/>
                  <a:ext cx="257175" cy="268017"/>
                </a:xfrm>
                <a:custGeom>
                  <a:avLst/>
                  <a:gdLst/>
                  <a:ahLst/>
                  <a:cxnLst/>
                  <a:rect l="l" t="t" r="r" b="b"/>
                  <a:pathLst>
                    <a:path w="257175" h="268017">
                      <a:moveTo>
                        <a:pt x="235744" y="0"/>
                      </a:moveTo>
                      <a:lnTo>
                        <a:pt x="21431" y="0"/>
                      </a:lnTo>
                      <a:cubicBezTo>
                        <a:pt x="9595" y="0"/>
                        <a:pt x="0" y="9595"/>
                        <a:pt x="0" y="21431"/>
                      </a:cubicBezTo>
                      <a:lnTo>
                        <a:pt x="0" y="96441"/>
                      </a:lnTo>
                      <a:cubicBezTo>
                        <a:pt x="0" y="167057"/>
                        <a:pt x="34183" y="209852"/>
                        <a:pt x="62861" y="233319"/>
                      </a:cubicBezTo>
                      <a:cubicBezTo>
                        <a:pt x="93748" y="258581"/>
                        <a:pt x="124475" y="267154"/>
                        <a:pt x="125815" y="267516"/>
                      </a:cubicBezTo>
                      <a:cubicBezTo>
                        <a:pt x="127657" y="268017"/>
                        <a:pt x="129599" y="268017"/>
                        <a:pt x="131441" y="267516"/>
                      </a:cubicBezTo>
                      <a:cubicBezTo>
                        <a:pt x="132780" y="267154"/>
                        <a:pt x="163467" y="258581"/>
                        <a:pt x="194395" y="233319"/>
                      </a:cubicBezTo>
                      <a:cubicBezTo>
                        <a:pt x="222992" y="209852"/>
                        <a:pt x="257175" y="167057"/>
                        <a:pt x="257175" y="96441"/>
                      </a:cubicBezTo>
                      <a:lnTo>
                        <a:pt x="257175" y="21431"/>
                      </a:lnTo>
                      <a:cubicBezTo>
                        <a:pt x="257175" y="9595"/>
                        <a:pt x="247580" y="0"/>
                        <a:pt x="235744" y="0"/>
                      </a:cubicBezTo>
                      <a:close/>
                      <a:moveTo>
                        <a:pt x="235744" y="96441"/>
                      </a:moveTo>
                      <a:cubicBezTo>
                        <a:pt x="235744" y="146094"/>
                        <a:pt x="217447" y="186398"/>
                        <a:pt x="181362" y="216215"/>
                      </a:cubicBezTo>
                      <a:cubicBezTo>
                        <a:pt x="165654" y="229150"/>
                        <a:pt x="147789" y="239216"/>
                        <a:pt x="128588" y="245950"/>
                      </a:cubicBezTo>
                      <a:cubicBezTo>
                        <a:pt x="109637" y="239333"/>
                        <a:pt x="91993" y="229446"/>
                        <a:pt x="76456" y="216737"/>
                      </a:cubicBezTo>
                      <a:cubicBezTo>
                        <a:pt x="39942" y="186867"/>
                        <a:pt x="21431" y="146402"/>
                        <a:pt x="21431" y="96441"/>
                      </a:cubicBezTo>
                      <a:lnTo>
                        <a:pt x="21431" y="21431"/>
                      </a:lnTo>
                      <a:lnTo>
                        <a:pt x="235744" y="21431"/>
                      </a:lnTo>
                      <a:close/>
                      <a:moveTo>
                        <a:pt x="67428" y="136169"/>
                      </a:moveTo>
                      <a:cubicBezTo>
                        <a:pt x="63241" y="131982"/>
                        <a:pt x="63241" y="125193"/>
                        <a:pt x="67428" y="121006"/>
                      </a:cubicBezTo>
                      <a:cubicBezTo>
                        <a:pt x="71615" y="116819"/>
                        <a:pt x="78404" y="116819"/>
                        <a:pt x="82591" y="121006"/>
                      </a:cubicBezTo>
                      <a:lnTo>
                        <a:pt x="107156" y="145585"/>
                      </a:lnTo>
                      <a:lnTo>
                        <a:pt x="174584" y="78144"/>
                      </a:lnTo>
                      <a:cubicBezTo>
                        <a:pt x="178771" y="73957"/>
                        <a:pt x="185560" y="73957"/>
                        <a:pt x="189747" y="78144"/>
                      </a:cubicBezTo>
                      <a:cubicBezTo>
                        <a:pt x="193934" y="82331"/>
                        <a:pt x="193934" y="89119"/>
                        <a:pt x="189747" y="93306"/>
                      </a:cubicBezTo>
                      <a:lnTo>
                        <a:pt x="114738" y="168316"/>
                      </a:lnTo>
                      <a:cubicBezTo>
                        <a:pt x="112728" y="170328"/>
                        <a:pt x="110000" y="171458"/>
                        <a:pt x="107156" y="171458"/>
                      </a:cubicBezTo>
                      <a:cubicBezTo>
                        <a:pt x="104312" y="171458"/>
                        <a:pt x="101585" y="170328"/>
                        <a:pt x="99575" y="168316"/>
                      </a:cubicBezTo>
                      <a:close/>
                    </a:path>
                  </a:pathLst>
                </a:custGeom>
                <a:solidFill>
                  <a:srgbClr val="3DDDFC"/>
                </a:solidFill>
                <a:ln>
                  <a:noFill/>
                </a:ln>
              </p:spPr>
            </p:sp>
          </p:grpSp>
          <p:sp>
            <p:nvSpPr>
              <p:cNvPr id="71" name="TextBox 71"/>
              <p:cNvSpPr txBox="1"/>
              <p:nvPr/>
            </p:nvSpPr>
            <p:spPr>
              <a:xfrm>
                <a:off x="7296150" y="4315778"/>
                <a:ext cx="1108234" cy="247650"/>
              </a:xfrm>
              <a:prstGeom prst="rect">
                <a:avLst/>
              </a:prstGeom>
              <a:noFill/>
              <a:ln>
                <a:noFill/>
              </a:ln>
            </p:spPr>
            <p:txBody>
              <a:bodyPr wrap="none" lIns="0" tIns="55721" rIns="0" bIns="0" anchor="t" anchorCtr="0">
                <a:noAutofit/>
              </a:bodyPr>
              <a:lstStyle/>
              <a:p>
                <a:pPr algn="l"/>
                <a:r>
                  <a:rPr lang="en-US" sz="980" b="1" spc="225" dirty="0">
                    <a:solidFill>
                      <a:srgbClr val="3DDDFC"/>
                    </a:solidFill>
                    <a:latin typeface="Microsoft YaHei"/>
                    <a:ea typeface="Microsoft YaHei"/>
                    <a:cs typeface="Microsoft YaHei"/>
                  </a:rPr>
                  <a:t>RELIABILITY</a:t>
                </a:r>
              </a:p>
            </p:txBody>
          </p:sp>
          <p:sp>
            <p:nvSpPr>
              <p:cNvPr id="72" name="TextBox 72"/>
              <p:cNvSpPr txBox="1"/>
              <p:nvPr/>
            </p:nvSpPr>
            <p:spPr>
              <a:xfrm>
                <a:off x="7296150" y="4495800"/>
                <a:ext cx="2433638" cy="381000"/>
              </a:xfrm>
              <a:prstGeom prst="rect">
                <a:avLst/>
              </a:prstGeom>
              <a:noFill/>
              <a:ln>
                <a:noFill/>
              </a:ln>
            </p:spPr>
            <p:txBody>
              <a:bodyPr wrap="none" lIns="0" tIns="85725" rIns="0" bIns="0" anchor="t" anchorCtr="0">
                <a:noAutofit/>
              </a:bodyPr>
              <a:lstStyle/>
              <a:p>
                <a:pPr algn="l"/>
                <a:r>
                  <a:rPr lang="zh-CN" sz="1500" b="1" dirty="0">
                    <a:solidFill>
                      <a:srgbClr val="E8ECFF"/>
                    </a:solidFill>
                    <a:latin typeface="Microsoft YaHei"/>
                    <a:ea typeface="Microsoft YaHei"/>
                    <a:cs typeface="Microsoft YaHei"/>
                  </a:rPr>
                  <a:t>30 天 SLO 达成率</a:t>
                </a:r>
              </a:p>
            </p:txBody>
          </p:sp>
          <p:sp>
            <p:nvSpPr>
              <p:cNvPr id="73" name="TextBox 73"/>
              <p:cNvSpPr txBox="1"/>
              <p:nvPr/>
            </p:nvSpPr>
            <p:spPr>
              <a:xfrm>
                <a:off x="6477000" y="4663440"/>
                <a:ext cx="3604260" cy="1676400"/>
              </a:xfrm>
              <a:prstGeom prst="rect">
                <a:avLst/>
              </a:prstGeom>
              <a:noFill/>
              <a:ln>
                <a:noFill/>
              </a:ln>
            </p:spPr>
            <p:txBody>
              <a:bodyPr wrap="none" lIns="0" tIns="377190" rIns="0" bIns="0" anchor="t" anchorCtr="0">
                <a:noAutofit/>
              </a:bodyPr>
              <a:lstStyle/>
              <a:p>
                <a:pPr algn="l"/>
                <a:r>
                  <a:rPr lang="en-US" sz="6600" b="1" spc="-150" dirty="0">
                    <a:solidFill>
                      <a:srgbClr val="FFFFFF"/>
                    </a:solidFill>
                    <a:latin typeface="Microsoft YaHei"/>
                    <a:ea typeface="Microsoft YaHei"/>
                    <a:cs typeface="Microsoft YaHei"/>
                  </a:rPr>
                  <a:t>99.7</a:t>
                </a:r>
              </a:p>
            </p:txBody>
          </p:sp>
          <p:sp>
            <p:nvSpPr>
              <p:cNvPr id="74" name="TextBox 74"/>
              <p:cNvSpPr txBox="1"/>
              <p:nvPr/>
            </p:nvSpPr>
            <p:spPr>
              <a:xfrm>
                <a:off x="8572500" y="5282565"/>
                <a:ext cx="769144" cy="723900"/>
              </a:xfrm>
              <a:prstGeom prst="rect">
                <a:avLst/>
              </a:prstGeom>
              <a:noFill/>
              <a:ln>
                <a:noFill/>
              </a:ln>
            </p:spPr>
            <p:txBody>
              <a:bodyPr wrap="none" lIns="0" tIns="162878" rIns="0" bIns="0" anchor="t" anchorCtr="0">
                <a:noAutofit/>
              </a:bodyPr>
              <a:lstStyle/>
              <a:p>
                <a:pPr algn="l"/>
                <a:r>
                  <a:rPr lang="en-US" sz="2850" b="1" dirty="0">
                    <a:solidFill>
                      <a:srgbClr val="A8B0D0"/>
                    </a:solidFill>
                    <a:latin typeface="Microsoft YaHei"/>
                    <a:ea typeface="Microsoft YaHei"/>
                    <a:cs typeface="Microsoft YaHei"/>
                  </a:rPr>
                  <a:t>%</a:t>
                </a:r>
              </a:p>
            </p:txBody>
          </p:sp>
          <p:sp>
            <p:nvSpPr>
              <p:cNvPr id="75" name="Polygon 75"/>
              <p:cNvSpPr/>
              <p:nvPr/>
            </p:nvSpPr>
            <p:spPr>
              <a:xfrm>
                <a:off x="9086850" y="5334000"/>
                <a:ext cx="304800" cy="171450"/>
              </a:xfrm>
              <a:custGeom>
                <a:avLst/>
                <a:gdLst/>
                <a:ahLst/>
                <a:cxnLst/>
                <a:rect l="l" t="t" r="r" b="b"/>
                <a:pathLst>
                  <a:path w="304800" h="171450">
                    <a:moveTo>
                      <a:pt x="152400" y="171450"/>
                    </a:moveTo>
                    <a:lnTo>
                      <a:pt x="304800" y="0"/>
                    </a:lnTo>
                    <a:lnTo>
                      <a:pt x="0" y="0"/>
                    </a:lnTo>
                    <a:close/>
                  </a:path>
                </a:pathLst>
              </a:custGeom>
              <a:solidFill>
                <a:srgbClr val="4ADE80"/>
              </a:solidFill>
              <a:ln>
                <a:noFill/>
              </a:ln>
            </p:spPr>
          </p:sp>
          <p:sp>
            <p:nvSpPr>
              <p:cNvPr id="76" name="TextBox 76"/>
              <p:cNvSpPr txBox="1"/>
              <p:nvPr/>
            </p:nvSpPr>
            <p:spPr>
              <a:xfrm>
                <a:off x="9486900" y="5238750"/>
                <a:ext cx="1219200" cy="381000"/>
              </a:xfrm>
              <a:prstGeom prst="rect">
                <a:avLst/>
              </a:prstGeom>
              <a:noFill/>
              <a:ln>
                <a:noFill/>
              </a:ln>
            </p:spPr>
            <p:txBody>
              <a:bodyPr wrap="none" lIns="0" tIns="85725" rIns="0" bIns="0" anchor="t" anchorCtr="0">
                <a:noAutofit/>
              </a:bodyPr>
              <a:lstStyle/>
              <a:p>
                <a:pPr algn="l"/>
                <a:r>
                  <a:rPr lang="en-US" sz="1500" b="1" dirty="0">
                    <a:solidFill>
                      <a:srgbClr val="4ADE80"/>
                    </a:solidFill>
                    <a:latin typeface="Microsoft YaHei"/>
                    <a:ea typeface="Microsoft YaHei"/>
                    <a:cs typeface="Microsoft YaHei"/>
                  </a:rPr>
                  <a:t>+0.4 pp</a:t>
                </a:r>
              </a:p>
            </p:txBody>
          </p:sp>
          <p:sp>
            <p:nvSpPr>
              <p:cNvPr id="77" name="TextBox 77"/>
              <p:cNvSpPr txBox="1"/>
              <p:nvPr/>
            </p:nvSpPr>
            <p:spPr>
              <a:xfrm>
                <a:off x="9486900" y="5534978"/>
                <a:ext cx="1117521"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vs. 30 日前</a:t>
                </a:r>
              </a:p>
            </p:txBody>
          </p:sp>
          <p:sp>
            <p:nvSpPr>
              <p:cNvPr id="78" name="Line 78"/>
              <p:cNvSpPr/>
              <p:nvPr/>
            </p:nvSpPr>
            <p:spPr>
              <a:xfrm>
                <a:off x="6477000" y="6000750"/>
                <a:ext cx="4762500" cy="9525"/>
              </a:xfrm>
              <a:custGeom>
                <a:avLst/>
                <a:gdLst/>
                <a:ahLst/>
                <a:cxnLst/>
                <a:rect l="l" t="t" r="r" b="b"/>
                <a:pathLst>
                  <a:path w="4762500" h="9525">
                    <a:moveTo>
                      <a:pt x="0" y="0"/>
                    </a:moveTo>
                    <a:lnTo>
                      <a:pt x="4762500" y="0"/>
                    </a:lnTo>
                  </a:path>
                </a:pathLst>
              </a:custGeom>
              <a:noFill/>
              <a:ln w="9525">
                <a:solidFill>
                  <a:srgbClr val="FFFFFF">
                    <a:alpha val="12000"/>
                  </a:srgbClr>
                </a:solidFill>
              </a:ln>
            </p:spPr>
          </p:sp>
          <p:sp>
            <p:nvSpPr>
              <p:cNvPr id="79" name="TextBox 79"/>
              <p:cNvSpPr txBox="1"/>
              <p:nvPr/>
            </p:nvSpPr>
            <p:spPr>
              <a:xfrm>
                <a:off x="6477000" y="6068378"/>
                <a:ext cx="4730115"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熔断 + 降级链路 + 多模型 fallback 兜住了三次上游事故</a:t>
                </a:r>
              </a:p>
            </p:txBody>
          </p:sp>
        </p:grpSp>
        <p:grpSp>
          <p:nvGrpSpPr>
            <p:cNvPr id="83" name="footer"/>
            <p:cNvGrpSpPr/>
            <p:nvPr/>
          </p:nvGrpSpPr>
          <p:grpSpPr>
            <a:xfrm>
              <a:off x="571500" y="6506528"/>
              <a:ext cx="11048953" cy="247650"/>
              <a:chOff x="571500" y="6506528"/>
              <a:chExt cx="11048953" cy="247650"/>
            </a:xfrm>
          </p:grpSpPr>
          <p:sp>
            <p:nvSpPr>
              <p:cNvPr id="81" name="TextBox 81"/>
              <p:cNvSpPr txBox="1"/>
              <p:nvPr/>
            </p:nvSpPr>
            <p:spPr>
              <a:xfrm>
                <a:off x="571500" y="6506528"/>
                <a:ext cx="2882027" cy="247650"/>
              </a:xfrm>
              <a:prstGeom prst="rect">
                <a:avLst/>
              </a:prstGeom>
              <a:noFill/>
              <a:ln>
                <a:noFill/>
              </a:ln>
            </p:spPr>
            <p:txBody>
              <a:bodyPr wrap="none" lIns="0" tIns="55721" rIns="0" bIns="0" anchor="t" anchorCtr="0">
                <a:noAutofit/>
              </a:bodyPr>
              <a:lstStyle/>
              <a:p>
                <a:pPr algn="l"/>
                <a:r>
                  <a:rPr lang="zh-CN" sz="980" b="1" dirty="0">
                    <a:solidFill>
                      <a:srgbClr val="6B7299"/>
                    </a:solidFill>
                    <a:latin typeface="Microsoft YaHei"/>
                    <a:ea typeface="Microsoft YaHei"/>
                    <a:cs typeface="Microsoft YaHei"/>
                  </a:rPr>
                  <a:t>KPI 仪表板 · 上线前必装的四块表</a:t>
                </a:r>
              </a:p>
            </p:txBody>
          </p:sp>
          <p:sp>
            <p:nvSpPr>
              <p:cNvPr id="82" name="TextBox 82"/>
              <p:cNvSpPr txBox="1"/>
              <p:nvPr/>
            </p:nvSpPr>
            <p:spPr>
              <a:xfrm>
                <a:off x="10874407" y="650652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08 / 12</a:t>
                </a:r>
              </a:p>
            </p:txBody>
          </p:sp>
        </p:grpSp>
      </p:grpSp>
    </p:spTree>
  </p:cSld>
  <p:clrMapOvr>
    <a:masterClrMapping/>
  </p:clrMapOvr>
</p:sld>
</file>

<file path=ppt/slides/slide9.xml><?xml version="1.0" encoding="utf-8"?>
<p:sld xmlns:a="http://schemas.openxmlformats.org/drawingml/2006/main" xmlns:p="http://schemas.openxmlformats.org/presentationml/2006/main" showMasterSp="1">
  <p:cSld>
    <p:spTree>
      <p:nvGrpSpPr>
        <p:cNvPr id="1" name=""/>
        <p:cNvGrpSpPr/>
        <p:nvPr/>
      </p:nvGrpSpPr>
      <p:grpSpPr>
        <a:xfrm>
          <a:off x="0" y="0"/>
          <a:ext cx="0" cy="0"/>
          <a:chOff x="0" y="0"/>
          <a:chExt cx="0" cy="0"/>
        </a:xfrm>
      </p:grpSpPr>
      <p:grpSp>
        <p:nvGrpSpPr>
          <p:cNvPr id="99" name="authored-scene"/>
          <p:cNvGrpSpPr/>
          <p:nvPr/>
        </p:nvGrpSpPr>
        <p:grpSpPr>
          <a:xfrm>
            <a:off x="0" y="0"/>
            <a:ext cx="12192000" cy="6858000"/>
            <a:chOff x="0" y="0"/>
            <a:chExt cx="12192000" cy="6858000"/>
          </a:xfrm>
        </p:grpSpPr>
        <p:grpSp>
          <p:nvGrpSpPr>
            <p:cNvPr id="5"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sp>
            <p:nvSpPr>
              <p:cNvPr id="3" name="Rectangle 3"/>
              <p:cNvSpPr/>
              <p:nvPr/>
            </p:nvSpPr>
            <p:spPr>
              <a:xfrm>
                <a:off x="0" y="0"/>
                <a:ext cx="12192000" cy="6858000"/>
              </a:xfrm>
              <a:prstGeom prst="rect">
                <a:avLst/>
              </a:prstGeom>
              <a:gradFill>
                <a:gsLst>
                  <a:gs pos="0">
                    <a:srgbClr val="5B8DEF">
                      <a:alpha val="16000"/>
                    </a:srgbClr>
                  </a:gs>
                  <a:gs pos="100000">
                    <a:srgbClr val="5B8DEF">
                      <a:alpha val="0"/>
                    </a:srgbClr>
                  </a:gs>
                </a:gsLst>
                <a:path path="circle">
                  <a:fillToRect l="20000" t="30000" r="80000" b="70000"/>
                </a:path>
              </a:gradFill>
              <a:ln>
                <a:noFill/>
              </a:ln>
            </p:spPr>
          </p:sp>
          <p:sp>
            <p:nvSpPr>
              <p:cNvPr id="4" name="Rectangle 4"/>
              <p:cNvSpPr/>
              <p:nvPr/>
            </p:nvSpPr>
            <p:spPr>
              <a:xfrm>
                <a:off x="0" y="0"/>
                <a:ext cx="12192000" cy="6858000"/>
              </a:xfrm>
              <a:prstGeom prst="rect">
                <a:avLst/>
              </a:prstGeom>
              <a:gradFill>
                <a:gsLst>
                  <a:gs pos="0">
                    <a:srgbClr val="A26BFA">
                      <a:alpha val="16000"/>
                    </a:srgbClr>
                  </a:gs>
                  <a:gs pos="100000">
                    <a:srgbClr val="A26BFA">
                      <a:alpha val="0"/>
                    </a:srgbClr>
                  </a:gs>
                </a:gsLst>
                <a:path path="circle">
                  <a:fillToRect l="80000" t="70000" r="20000" b="30000"/>
                </a:path>
              </a:gradFill>
              <a:ln>
                <a:noFill/>
              </a:ln>
            </p:spPr>
          </p:sp>
        </p:grpSp>
        <p:grpSp>
          <p:nvGrpSpPr>
            <p:cNvPr id="9" name="header"/>
            <p:cNvGrpSpPr/>
            <p:nvPr/>
          </p:nvGrpSpPr>
          <p:grpSpPr>
            <a:xfrm>
              <a:off x="571500" y="302895"/>
              <a:ext cx="8845391" cy="819150"/>
              <a:chOff x="571500" y="302895"/>
              <a:chExt cx="8845391" cy="819150"/>
            </a:xfrm>
          </p:grpSpPr>
          <p:sp>
            <p:nvSpPr>
              <p:cNvPr id="6" name="Rectangle 6"/>
              <p:cNvSpPr/>
              <p:nvPr/>
            </p:nvSpPr>
            <p:spPr>
              <a:xfrm>
                <a:off x="571500" y="476250"/>
                <a:ext cx="57150" cy="304800"/>
              </a:xfrm>
              <a:prstGeom prst="roundRect">
                <a:avLst>
                  <a:gd name="adj" fmla="val 50000"/>
                </a:avLst>
              </a:prstGeom>
              <a:gradFill>
                <a:gsLst>
                  <a:gs pos="0">
                    <a:srgbClr val="5B8DEF"/>
                  </a:gs>
                  <a:gs pos="50000">
                    <a:srgbClr val="A26BFA"/>
                  </a:gs>
                  <a:gs pos="100000">
                    <a:srgbClr val="3DDDFC"/>
                  </a:gs>
                </a:gsLst>
                <a:lin ang="0" scaled="1"/>
              </a:gradFill>
              <a:ln>
                <a:noFill/>
              </a:ln>
            </p:spPr>
          </p:sp>
          <p:sp>
            <p:nvSpPr>
              <p:cNvPr id="7" name="TextBox 7"/>
              <p:cNvSpPr txBox="1"/>
              <p:nvPr/>
            </p:nvSpPr>
            <p:spPr>
              <a:xfrm>
                <a:off x="762000" y="302895"/>
                <a:ext cx="8654891" cy="647700"/>
              </a:xfrm>
              <a:prstGeom prst="rect">
                <a:avLst/>
              </a:prstGeom>
              <a:noFill/>
              <a:ln>
                <a:noFill/>
              </a:ln>
            </p:spPr>
            <p:txBody>
              <a:bodyPr wrap="none" lIns="0" tIns="145732" rIns="0" bIns="0" anchor="t" anchorCtr="0">
                <a:noAutofit/>
              </a:bodyPr>
              <a:lstStyle/>
              <a:p>
                <a:pPr algn="l"/>
                <a:r>
                  <a:rPr lang="zh-CN" sz="2550" b="1" dirty="0">
                    <a:solidFill>
                      <a:srgbClr val="E8ECFF"/>
                    </a:solidFill>
                    <a:latin typeface="Microsoft YaHei"/>
                    <a:ea typeface="Microsoft YaHei"/>
                    <a:cs typeface="Microsoft YaHei"/>
                  </a:rPr>
                  <a:t xml:space="preserve">持续优化的真实曲线 — </a:t>
                </a:r>
                <a:r>
                  <a:rPr lang="zh-CN" sz="2550" b="1" dirty="0">
                    <a:solidFill>
                      <a:srgbClr val="4ADE80"/>
                    </a:solidFill>
                    <a:latin typeface="Microsoft YaHei"/>
                    <a:ea typeface="Microsoft YaHei"/>
                    <a:cs typeface="Microsoft YaHei"/>
                  </a:rPr>
                  <a:t>准确率 ↑</a:t>
                </a:r>
                <a:r>
                  <a:rPr lang="en-US" sz="2550" b="1" dirty="0">
                    <a:solidFill>
                      <a:srgbClr val="E8ECFF"/>
                    </a:solidFill>
                    <a:latin typeface="Microsoft YaHei"/>
                    <a:ea typeface="Microsoft YaHei"/>
                    <a:cs typeface="Microsoft YaHei"/>
                  </a:rPr>
                  <a:t xml:space="preserve"> </a:t>
                </a:r>
                <a:r>
                  <a:rPr lang="zh-CN" sz="2550" b="1" dirty="0">
                    <a:solidFill>
                      <a:srgbClr val="FB7185"/>
                    </a:solidFill>
                    <a:latin typeface="Microsoft YaHei"/>
                    <a:ea typeface="Microsoft YaHei"/>
                    <a:cs typeface="Microsoft YaHei"/>
                  </a:rPr>
                  <a:t>成本 ↓</a:t>
                </a:r>
              </a:p>
            </p:txBody>
          </p:sp>
          <p:sp>
            <p:nvSpPr>
              <p:cNvPr id="8" name="TextBox 8"/>
              <p:cNvSpPr txBox="1"/>
              <p:nvPr/>
            </p:nvSpPr>
            <p:spPr>
              <a:xfrm>
                <a:off x="762000" y="855345"/>
                <a:ext cx="3903821" cy="266700"/>
              </a:xfrm>
              <a:prstGeom prst="rect">
                <a:avLst/>
              </a:prstGeom>
              <a:noFill/>
              <a:ln>
                <a:noFill/>
              </a:ln>
            </p:spPr>
            <p:txBody>
              <a:bodyPr wrap="none" lIns="0" tIns="60007" rIns="0" bIns="0" anchor="t" anchorCtr="0">
                <a:noAutofit/>
              </a:bodyPr>
              <a:lstStyle/>
              <a:p>
                <a:pPr algn="l"/>
                <a:r>
                  <a:rPr lang="en-US" sz="1050" b="1" spc="225" dirty="0">
                    <a:solidFill>
                      <a:srgbClr val="A8B0D0"/>
                    </a:solidFill>
                    <a:latin typeface="Microsoft YaHei"/>
                    <a:ea typeface="Microsoft YaHei"/>
                    <a:cs typeface="Microsoft YaHei"/>
                  </a:rPr>
                  <a:t>UPLINE TO PRODUCTION · 12-WEEK TREND</a:t>
                </a:r>
              </a:p>
            </p:txBody>
          </p:sp>
        </p:grpSp>
        <p:grpSp>
          <p:nvGrpSpPr>
            <p:cNvPr id="12" name="chart-panel-bg"/>
            <p:cNvGrpSpPr/>
            <p:nvPr/>
          </p:nvGrpSpPr>
          <p:grpSpPr>
            <a:xfrm>
              <a:off x="952500" y="1285875"/>
              <a:ext cx="10477500" cy="4524375"/>
              <a:chOff x="952500" y="1285875"/>
              <a:chExt cx="10477500" cy="4524375"/>
            </a:xfrm>
          </p:grpSpPr>
          <p:sp>
            <p:nvSpPr>
              <p:cNvPr id="10" name="Rectangle 10"/>
              <p:cNvSpPr/>
              <p:nvPr/>
            </p:nvSpPr>
            <p:spPr>
              <a:xfrm>
                <a:off x="952500" y="1285875"/>
                <a:ext cx="10477500" cy="4524375"/>
              </a:xfrm>
              <a:prstGeom prst="roundRect">
                <a:avLst>
                  <a:gd name="adj" fmla="val 4211"/>
                </a:avLst>
              </a:prstGeom>
              <a:gradFill>
                <a:gsLst>
                  <a:gs pos="0">
                    <a:srgbClr val="1A2150">
                      <a:alpha val="50000"/>
                    </a:srgbClr>
                  </a:gs>
                  <a:gs pos="100000">
                    <a:srgbClr val="1A2150">
                      <a:alpha val="18000"/>
                    </a:srgbClr>
                  </a:gs>
                </a:gsLst>
                <a:lin ang="5400000" scaled="1"/>
              </a:gradFill>
              <a:ln w="9525">
                <a:solidFill>
                  <a:srgbClr val="FFFFFF">
                    <a:alpha val="12000"/>
                  </a:srgbClr>
                </a:solidFill>
              </a:ln>
            </p:spPr>
          </p:sp>
          <p:sp>
            <p:nvSpPr>
              <p:cNvPr id="11" name="Rectangle 11"/>
              <p:cNvSpPr/>
              <p:nvPr/>
            </p:nvSpPr>
            <p:spPr>
              <a:xfrm>
                <a:off x="1123950" y="1295400"/>
                <a:ext cx="10134600" cy="9525"/>
              </a:xfrm>
              <a:prstGeom prst="rect">
                <a:avLst/>
              </a:prstGeom>
              <a:gradFill>
                <a:gsLst>
                  <a:gs pos="0">
                    <a:srgbClr val="FFFFFF">
                      <a:alpha val="0"/>
                    </a:srgbClr>
                  </a:gs>
                  <a:gs pos="50000">
                    <a:srgbClr val="FFFFFF">
                      <a:alpha val="30000"/>
                    </a:srgbClr>
                  </a:gs>
                  <a:gs pos="100000">
                    <a:srgbClr val="FFFFFF">
                      <a:alpha val="0"/>
                    </a:srgbClr>
                  </a:gs>
                </a:gsLst>
                <a:lin ang="0" scaled="1"/>
              </a:gradFill>
              <a:ln>
                <a:noFill/>
              </a:ln>
            </p:spPr>
          </p:sp>
        </p:grpSp>
        <p:grpSp>
          <p:nvGrpSpPr>
            <p:cNvPr id="84" name="chartArea"/>
            <p:cNvGrpSpPr/>
            <p:nvPr/>
          </p:nvGrpSpPr>
          <p:grpSpPr>
            <a:xfrm>
              <a:off x="693420" y="1409700"/>
              <a:ext cx="11246168" cy="4271010"/>
              <a:chOff x="693420" y="1409700"/>
              <a:chExt cx="11246168" cy="4271010"/>
            </a:xfrm>
          </p:grpSpPr>
          <p:sp>
            <p:nvSpPr>
              <p:cNvPr id="13" name="Line 13"/>
              <p:cNvSpPr/>
              <p:nvPr/>
            </p:nvSpPr>
            <p:spPr>
              <a:xfrm>
                <a:off x="1333500" y="5334000"/>
                <a:ext cx="9906000" cy="9525"/>
              </a:xfrm>
              <a:custGeom>
                <a:avLst/>
                <a:gdLst/>
                <a:ahLst/>
                <a:cxnLst/>
                <a:rect l="l" t="t" r="r" b="b"/>
                <a:pathLst>
                  <a:path w="9906000" h="9525">
                    <a:moveTo>
                      <a:pt x="0" y="0"/>
                    </a:moveTo>
                    <a:lnTo>
                      <a:pt x="9906000" y="0"/>
                    </a:lnTo>
                  </a:path>
                </a:pathLst>
              </a:custGeom>
              <a:noFill/>
              <a:ln w="9525">
                <a:solidFill>
                  <a:srgbClr val="FFFFFF">
                    <a:alpha val="16000"/>
                  </a:srgbClr>
                </a:solidFill>
              </a:ln>
            </p:spPr>
          </p:sp>
          <p:sp>
            <p:nvSpPr>
              <p:cNvPr id="14" name="Line 14"/>
              <p:cNvSpPr/>
              <p:nvPr/>
            </p:nvSpPr>
            <p:spPr>
              <a:xfrm>
                <a:off x="1333500" y="4400550"/>
                <a:ext cx="9906000" cy="9525"/>
              </a:xfrm>
              <a:custGeom>
                <a:avLst/>
                <a:gdLst/>
                <a:ahLst/>
                <a:cxnLst/>
                <a:rect l="l" t="t" r="r" b="b"/>
                <a:pathLst>
                  <a:path w="9906000" h="9525">
                    <a:moveTo>
                      <a:pt x="0" y="0"/>
                    </a:moveTo>
                    <a:lnTo>
                      <a:pt x="9906000" y="0"/>
                    </a:lnTo>
                  </a:path>
                </a:pathLst>
              </a:custGeom>
              <a:noFill/>
              <a:ln w="9525">
                <a:solidFill>
                  <a:srgbClr val="FFFFFF">
                    <a:alpha val="8000"/>
                  </a:srgbClr>
                </a:solidFill>
                <a:custDash>
                  <a:ds d="300000" sp="500000"/>
                </a:custDash>
              </a:ln>
            </p:spPr>
          </p:sp>
          <p:sp>
            <p:nvSpPr>
              <p:cNvPr id="15" name="Line 15"/>
              <p:cNvSpPr/>
              <p:nvPr/>
            </p:nvSpPr>
            <p:spPr>
              <a:xfrm>
                <a:off x="1333500" y="3476625"/>
                <a:ext cx="9906000" cy="9525"/>
              </a:xfrm>
              <a:custGeom>
                <a:avLst/>
                <a:gdLst/>
                <a:ahLst/>
                <a:cxnLst/>
                <a:rect l="l" t="t" r="r" b="b"/>
                <a:pathLst>
                  <a:path w="9906000" h="9525">
                    <a:moveTo>
                      <a:pt x="0" y="0"/>
                    </a:moveTo>
                    <a:lnTo>
                      <a:pt x="9906000" y="0"/>
                    </a:lnTo>
                  </a:path>
                </a:pathLst>
              </a:custGeom>
              <a:noFill/>
              <a:ln w="9525">
                <a:solidFill>
                  <a:srgbClr val="FFFFFF">
                    <a:alpha val="8000"/>
                  </a:srgbClr>
                </a:solidFill>
                <a:custDash>
                  <a:ds d="300000" sp="500000"/>
                </a:custDash>
              </a:ln>
            </p:spPr>
          </p:sp>
          <p:sp>
            <p:nvSpPr>
              <p:cNvPr id="16" name="Line 16"/>
              <p:cNvSpPr/>
              <p:nvPr/>
            </p:nvSpPr>
            <p:spPr>
              <a:xfrm>
                <a:off x="1333500" y="2543175"/>
                <a:ext cx="9906000" cy="9525"/>
              </a:xfrm>
              <a:custGeom>
                <a:avLst/>
                <a:gdLst/>
                <a:ahLst/>
                <a:cxnLst/>
                <a:rect l="l" t="t" r="r" b="b"/>
                <a:pathLst>
                  <a:path w="9906000" h="9525">
                    <a:moveTo>
                      <a:pt x="0" y="0"/>
                    </a:moveTo>
                    <a:lnTo>
                      <a:pt x="9906000" y="0"/>
                    </a:lnTo>
                  </a:path>
                </a:pathLst>
              </a:custGeom>
              <a:noFill/>
              <a:ln w="9525">
                <a:solidFill>
                  <a:srgbClr val="FFFFFF">
                    <a:alpha val="8000"/>
                  </a:srgbClr>
                </a:solidFill>
                <a:custDash>
                  <a:ds d="300000" sp="500000"/>
                </a:custDash>
              </a:ln>
            </p:spPr>
          </p:sp>
          <p:sp>
            <p:nvSpPr>
              <p:cNvPr id="17" name="Line 17"/>
              <p:cNvSpPr/>
              <p:nvPr/>
            </p:nvSpPr>
            <p:spPr>
              <a:xfrm>
                <a:off x="1333500" y="1619250"/>
                <a:ext cx="9906000" cy="9525"/>
              </a:xfrm>
              <a:custGeom>
                <a:avLst/>
                <a:gdLst/>
                <a:ahLst/>
                <a:cxnLst/>
                <a:rect l="l" t="t" r="r" b="b"/>
                <a:pathLst>
                  <a:path w="9906000" h="9525">
                    <a:moveTo>
                      <a:pt x="0" y="0"/>
                    </a:moveTo>
                    <a:lnTo>
                      <a:pt x="9906000" y="0"/>
                    </a:lnTo>
                  </a:path>
                </a:pathLst>
              </a:custGeom>
              <a:noFill/>
              <a:ln w="9525">
                <a:solidFill>
                  <a:srgbClr val="FFFFFF">
                    <a:alpha val="8000"/>
                  </a:srgbClr>
                </a:solidFill>
                <a:custDash>
                  <a:ds d="300000" sp="500000"/>
                </a:custDash>
              </a:ln>
            </p:spPr>
          </p:sp>
          <p:sp>
            <p:nvSpPr>
              <p:cNvPr id="18" name="Line 18"/>
              <p:cNvSpPr/>
              <p:nvPr/>
            </p:nvSpPr>
            <p:spPr>
              <a:xfrm>
                <a:off x="1333500" y="1619250"/>
                <a:ext cx="9525" cy="3714750"/>
              </a:xfrm>
              <a:custGeom>
                <a:avLst/>
                <a:gdLst/>
                <a:ahLst/>
                <a:cxnLst/>
                <a:rect l="l" t="t" r="r" b="b"/>
                <a:pathLst>
                  <a:path w="9525" h="3714750">
                    <a:moveTo>
                      <a:pt x="0" y="0"/>
                    </a:moveTo>
                    <a:lnTo>
                      <a:pt x="0" y="3714750"/>
                    </a:lnTo>
                  </a:path>
                </a:pathLst>
              </a:custGeom>
              <a:noFill/>
              <a:ln w="9525">
                <a:solidFill>
                  <a:srgbClr val="FFFFFF">
                    <a:alpha val="16000"/>
                  </a:srgbClr>
                </a:solidFill>
              </a:ln>
            </p:spPr>
          </p:sp>
          <p:sp>
            <p:nvSpPr>
              <p:cNvPr id="19" name="Line 19"/>
              <p:cNvSpPr/>
              <p:nvPr/>
            </p:nvSpPr>
            <p:spPr>
              <a:xfrm>
                <a:off x="11239500" y="1619250"/>
                <a:ext cx="9525" cy="3714750"/>
              </a:xfrm>
              <a:custGeom>
                <a:avLst/>
                <a:gdLst/>
                <a:ahLst/>
                <a:cxnLst/>
                <a:rect l="l" t="t" r="r" b="b"/>
                <a:pathLst>
                  <a:path w="9525" h="3714750">
                    <a:moveTo>
                      <a:pt x="0" y="0"/>
                    </a:moveTo>
                    <a:lnTo>
                      <a:pt x="0" y="3714750"/>
                    </a:lnTo>
                  </a:path>
                </a:pathLst>
              </a:custGeom>
              <a:noFill/>
              <a:ln w="9525">
                <a:solidFill>
                  <a:srgbClr val="FFFFFF">
                    <a:alpha val="16000"/>
                  </a:srgbClr>
                </a:solidFill>
              </a:ln>
            </p:spPr>
          </p:sp>
          <p:sp>
            <p:nvSpPr>
              <p:cNvPr id="20" name="TextBox 20"/>
              <p:cNvSpPr txBox="1"/>
              <p:nvPr/>
            </p:nvSpPr>
            <p:spPr>
              <a:xfrm>
                <a:off x="787718" y="5233035"/>
                <a:ext cx="431482" cy="228600"/>
              </a:xfrm>
              <a:prstGeom prst="rect">
                <a:avLst/>
              </a:prstGeom>
              <a:noFill/>
              <a:ln>
                <a:noFill/>
              </a:ln>
            </p:spPr>
            <p:txBody>
              <a:bodyPr wrap="none" lIns="0" tIns="51435" rIns="0" bIns="0" anchor="t" anchorCtr="0">
                <a:noAutofit/>
              </a:bodyPr>
              <a:lstStyle/>
              <a:p>
                <a:pPr algn="r"/>
                <a:r>
                  <a:rPr lang="en-US" sz="900" b="1" dirty="0">
                    <a:solidFill>
                      <a:srgbClr val="A8B0D0"/>
                    </a:solidFill>
                    <a:latin typeface="Microsoft YaHei"/>
                    <a:ea typeface="Microsoft YaHei"/>
                    <a:cs typeface="Microsoft YaHei"/>
                  </a:rPr>
                  <a:t>60%</a:t>
                </a:r>
              </a:p>
            </p:txBody>
          </p:sp>
          <p:sp>
            <p:nvSpPr>
              <p:cNvPr id="21" name="TextBox 21"/>
              <p:cNvSpPr txBox="1"/>
              <p:nvPr/>
            </p:nvSpPr>
            <p:spPr>
              <a:xfrm>
                <a:off x="787718" y="4299585"/>
                <a:ext cx="431482" cy="228600"/>
              </a:xfrm>
              <a:prstGeom prst="rect">
                <a:avLst/>
              </a:prstGeom>
              <a:noFill/>
              <a:ln>
                <a:noFill/>
              </a:ln>
            </p:spPr>
            <p:txBody>
              <a:bodyPr wrap="none" lIns="0" tIns="51435" rIns="0" bIns="0" anchor="t" anchorCtr="0">
                <a:noAutofit/>
              </a:bodyPr>
              <a:lstStyle/>
              <a:p>
                <a:pPr algn="r"/>
                <a:r>
                  <a:rPr lang="en-US" sz="900" b="1" dirty="0">
                    <a:solidFill>
                      <a:srgbClr val="A8B0D0"/>
                    </a:solidFill>
                    <a:latin typeface="Microsoft YaHei"/>
                    <a:ea typeface="Microsoft YaHei"/>
                    <a:cs typeface="Microsoft YaHei"/>
                  </a:rPr>
                  <a:t>70%</a:t>
                </a:r>
              </a:p>
            </p:txBody>
          </p:sp>
          <p:sp>
            <p:nvSpPr>
              <p:cNvPr id="22" name="TextBox 22"/>
              <p:cNvSpPr txBox="1"/>
              <p:nvPr/>
            </p:nvSpPr>
            <p:spPr>
              <a:xfrm>
                <a:off x="787718" y="3375660"/>
                <a:ext cx="431482" cy="228600"/>
              </a:xfrm>
              <a:prstGeom prst="rect">
                <a:avLst/>
              </a:prstGeom>
              <a:noFill/>
              <a:ln>
                <a:noFill/>
              </a:ln>
            </p:spPr>
            <p:txBody>
              <a:bodyPr wrap="none" lIns="0" tIns="51435" rIns="0" bIns="0" anchor="t" anchorCtr="0">
                <a:noAutofit/>
              </a:bodyPr>
              <a:lstStyle/>
              <a:p>
                <a:pPr algn="r"/>
                <a:r>
                  <a:rPr lang="en-US" sz="900" b="1" dirty="0">
                    <a:solidFill>
                      <a:srgbClr val="A8B0D0"/>
                    </a:solidFill>
                    <a:latin typeface="Microsoft YaHei"/>
                    <a:ea typeface="Microsoft YaHei"/>
                    <a:cs typeface="Microsoft YaHei"/>
                  </a:rPr>
                  <a:t>80%</a:t>
                </a:r>
              </a:p>
            </p:txBody>
          </p:sp>
          <p:sp>
            <p:nvSpPr>
              <p:cNvPr id="23" name="TextBox 23"/>
              <p:cNvSpPr txBox="1"/>
              <p:nvPr/>
            </p:nvSpPr>
            <p:spPr>
              <a:xfrm>
                <a:off x="787718" y="2442210"/>
                <a:ext cx="431482" cy="228600"/>
              </a:xfrm>
              <a:prstGeom prst="rect">
                <a:avLst/>
              </a:prstGeom>
              <a:noFill/>
              <a:ln>
                <a:noFill/>
              </a:ln>
            </p:spPr>
            <p:txBody>
              <a:bodyPr wrap="none" lIns="0" tIns="51435" rIns="0" bIns="0" anchor="t" anchorCtr="0">
                <a:noAutofit/>
              </a:bodyPr>
              <a:lstStyle/>
              <a:p>
                <a:pPr algn="r"/>
                <a:r>
                  <a:rPr lang="en-US" sz="900" b="1" dirty="0">
                    <a:solidFill>
                      <a:srgbClr val="A8B0D0"/>
                    </a:solidFill>
                    <a:latin typeface="Microsoft YaHei"/>
                    <a:ea typeface="Microsoft YaHei"/>
                    <a:cs typeface="Microsoft YaHei"/>
                  </a:rPr>
                  <a:t>90%</a:t>
                </a:r>
              </a:p>
            </p:txBody>
          </p:sp>
          <p:sp>
            <p:nvSpPr>
              <p:cNvPr id="24" name="TextBox 24"/>
              <p:cNvSpPr txBox="1"/>
              <p:nvPr/>
            </p:nvSpPr>
            <p:spPr>
              <a:xfrm>
                <a:off x="693420" y="1518285"/>
                <a:ext cx="525780" cy="228600"/>
              </a:xfrm>
              <a:prstGeom prst="rect">
                <a:avLst/>
              </a:prstGeom>
              <a:noFill/>
              <a:ln>
                <a:noFill/>
              </a:ln>
            </p:spPr>
            <p:txBody>
              <a:bodyPr wrap="none" lIns="0" tIns="51435" rIns="0" bIns="0" anchor="t" anchorCtr="0">
                <a:noAutofit/>
              </a:bodyPr>
              <a:lstStyle/>
              <a:p>
                <a:pPr algn="r"/>
                <a:r>
                  <a:rPr lang="en-US" sz="900" b="1" dirty="0">
                    <a:solidFill>
                      <a:srgbClr val="A8B0D0"/>
                    </a:solidFill>
                    <a:latin typeface="Microsoft YaHei"/>
                    <a:ea typeface="Microsoft YaHei"/>
                    <a:cs typeface="Microsoft YaHei"/>
                  </a:rPr>
                  <a:t>100%</a:t>
                </a:r>
              </a:p>
            </p:txBody>
          </p:sp>
          <p:sp>
            <p:nvSpPr>
              <p:cNvPr id="25" name="TextBox 25"/>
              <p:cNvSpPr txBox="1"/>
              <p:nvPr/>
            </p:nvSpPr>
            <p:spPr>
              <a:xfrm>
                <a:off x="11353800" y="5233035"/>
                <a:ext cx="302895" cy="228600"/>
              </a:xfrm>
              <a:prstGeom prst="rect">
                <a:avLst/>
              </a:prstGeom>
              <a:noFill/>
              <a:ln>
                <a:noFill/>
              </a:ln>
            </p:spPr>
            <p:txBody>
              <a:bodyPr wrap="none" lIns="0" tIns="51435" rIns="0" bIns="0" anchor="t" anchorCtr="0">
                <a:noAutofit/>
              </a:bodyPr>
              <a:lstStyle/>
              <a:p>
                <a:pPr algn="l"/>
                <a:r>
                  <a:rPr lang="en-US" sz="900" b="1" dirty="0">
                    <a:solidFill>
                      <a:srgbClr val="A8B0D0"/>
                    </a:solidFill>
                    <a:latin typeface="Microsoft YaHei"/>
                    <a:ea typeface="Microsoft YaHei"/>
                    <a:cs typeface="Microsoft YaHei"/>
                  </a:rPr>
                  <a:t>¥0</a:t>
                </a:r>
              </a:p>
            </p:txBody>
          </p:sp>
          <p:sp>
            <p:nvSpPr>
              <p:cNvPr id="26" name="TextBox 26"/>
              <p:cNvSpPr txBox="1"/>
              <p:nvPr/>
            </p:nvSpPr>
            <p:spPr>
              <a:xfrm>
                <a:off x="11353800" y="4299585"/>
                <a:ext cx="585788" cy="228600"/>
              </a:xfrm>
              <a:prstGeom prst="rect">
                <a:avLst/>
              </a:prstGeom>
              <a:noFill/>
              <a:ln>
                <a:noFill/>
              </a:ln>
            </p:spPr>
            <p:txBody>
              <a:bodyPr wrap="none" lIns="0" tIns="51435" rIns="0" bIns="0" anchor="t" anchorCtr="0">
                <a:noAutofit/>
              </a:bodyPr>
              <a:lstStyle/>
              <a:p>
                <a:pPr algn="l"/>
                <a:r>
                  <a:rPr lang="en-US" sz="900" b="1" dirty="0">
                    <a:solidFill>
                      <a:srgbClr val="A8B0D0"/>
                    </a:solidFill>
                    <a:latin typeface="Microsoft YaHei"/>
                    <a:ea typeface="Microsoft YaHei"/>
                    <a:cs typeface="Microsoft YaHei"/>
                  </a:rPr>
                  <a:t>¥0.35</a:t>
                </a:r>
              </a:p>
            </p:txBody>
          </p:sp>
          <p:sp>
            <p:nvSpPr>
              <p:cNvPr id="27" name="TextBox 27"/>
              <p:cNvSpPr txBox="1"/>
              <p:nvPr/>
            </p:nvSpPr>
            <p:spPr>
              <a:xfrm>
                <a:off x="11353800" y="3375660"/>
                <a:ext cx="585788" cy="228600"/>
              </a:xfrm>
              <a:prstGeom prst="rect">
                <a:avLst/>
              </a:prstGeom>
              <a:noFill/>
              <a:ln>
                <a:noFill/>
              </a:ln>
            </p:spPr>
            <p:txBody>
              <a:bodyPr wrap="none" lIns="0" tIns="51435" rIns="0" bIns="0" anchor="t" anchorCtr="0">
                <a:noAutofit/>
              </a:bodyPr>
              <a:lstStyle/>
              <a:p>
                <a:pPr algn="l"/>
                <a:r>
                  <a:rPr lang="en-US" sz="900" b="1" dirty="0">
                    <a:solidFill>
                      <a:srgbClr val="A8B0D0"/>
                    </a:solidFill>
                    <a:latin typeface="Microsoft YaHei"/>
                    <a:ea typeface="Microsoft YaHei"/>
                    <a:cs typeface="Microsoft YaHei"/>
                  </a:rPr>
                  <a:t>¥0.70</a:t>
                </a:r>
              </a:p>
            </p:txBody>
          </p:sp>
          <p:sp>
            <p:nvSpPr>
              <p:cNvPr id="28" name="TextBox 28"/>
              <p:cNvSpPr txBox="1"/>
              <p:nvPr/>
            </p:nvSpPr>
            <p:spPr>
              <a:xfrm>
                <a:off x="11353800" y="2442210"/>
                <a:ext cx="585788" cy="228600"/>
              </a:xfrm>
              <a:prstGeom prst="rect">
                <a:avLst/>
              </a:prstGeom>
              <a:noFill/>
              <a:ln>
                <a:noFill/>
              </a:ln>
            </p:spPr>
            <p:txBody>
              <a:bodyPr wrap="none" lIns="0" tIns="51435" rIns="0" bIns="0" anchor="t" anchorCtr="0">
                <a:noAutofit/>
              </a:bodyPr>
              <a:lstStyle/>
              <a:p>
                <a:pPr algn="l"/>
                <a:r>
                  <a:rPr lang="en-US" sz="900" b="1" dirty="0">
                    <a:solidFill>
                      <a:srgbClr val="A8B0D0"/>
                    </a:solidFill>
                    <a:latin typeface="Microsoft YaHei"/>
                    <a:ea typeface="Microsoft YaHei"/>
                    <a:cs typeface="Microsoft YaHei"/>
                  </a:rPr>
                  <a:t>¥1.05</a:t>
                </a:r>
              </a:p>
            </p:txBody>
          </p:sp>
          <p:sp>
            <p:nvSpPr>
              <p:cNvPr id="29" name="TextBox 29"/>
              <p:cNvSpPr txBox="1"/>
              <p:nvPr/>
            </p:nvSpPr>
            <p:spPr>
              <a:xfrm>
                <a:off x="11353800" y="1518285"/>
                <a:ext cx="585788" cy="228600"/>
              </a:xfrm>
              <a:prstGeom prst="rect">
                <a:avLst/>
              </a:prstGeom>
              <a:noFill/>
              <a:ln>
                <a:noFill/>
              </a:ln>
            </p:spPr>
            <p:txBody>
              <a:bodyPr wrap="none" lIns="0" tIns="51435" rIns="0" bIns="0" anchor="t" anchorCtr="0">
                <a:noAutofit/>
              </a:bodyPr>
              <a:lstStyle/>
              <a:p>
                <a:pPr algn="l"/>
                <a:r>
                  <a:rPr lang="en-US" sz="900" b="1" dirty="0">
                    <a:solidFill>
                      <a:srgbClr val="A8B0D0"/>
                    </a:solidFill>
                    <a:latin typeface="Microsoft YaHei"/>
                    <a:ea typeface="Microsoft YaHei"/>
                    <a:cs typeface="Microsoft YaHei"/>
                  </a:rPr>
                  <a:t>¥1.40</a:t>
                </a:r>
              </a:p>
            </p:txBody>
          </p:sp>
          <p:sp>
            <p:nvSpPr>
              <p:cNvPr id="30" name="TextBox 30"/>
              <p:cNvSpPr txBox="1"/>
              <p:nvPr/>
            </p:nvSpPr>
            <p:spPr>
              <a:xfrm>
                <a:off x="1164908" y="5452110"/>
                <a:ext cx="337185" cy="228600"/>
              </a:xfrm>
              <a:prstGeom prst="rect">
                <a:avLst/>
              </a:prstGeom>
              <a:noFill/>
              <a:ln>
                <a:noFill/>
              </a:ln>
            </p:spPr>
            <p:txBody>
              <a:bodyPr wrap="none" lIns="0" tIns="51435" rIns="0" bIns="0" anchor="t" anchorCtr="0">
                <a:noAutofit/>
              </a:bodyPr>
              <a:lstStyle/>
              <a:p>
                <a:pPr algn="ctr"/>
                <a:r>
                  <a:rPr lang="en-US" sz="900" b="1" dirty="0">
                    <a:solidFill>
                      <a:srgbClr val="A8B0D0"/>
                    </a:solidFill>
                    <a:latin typeface="Microsoft YaHei"/>
                    <a:ea typeface="Microsoft YaHei"/>
                    <a:cs typeface="Microsoft YaHei"/>
                  </a:rPr>
                  <a:t>W1</a:t>
                </a:r>
              </a:p>
            </p:txBody>
          </p:sp>
          <p:sp>
            <p:nvSpPr>
              <p:cNvPr id="31" name="TextBox 31"/>
              <p:cNvSpPr txBox="1"/>
              <p:nvPr/>
            </p:nvSpPr>
            <p:spPr>
              <a:xfrm>
                <a:off x="2060258" y="5452110"/>
                <a:ext cx="337185" cy="228600"/>
              </a:xfrm>
              <a:prstGeom prst="rect">
                <a:avLst/>
              </a:prstGeom>
              <a:noFill/>
              <a:ln>
                <a:noFill/>
              </a:ln>
            </p:spPr>
            <p:txBody>
              <a:bodyPr wrap="none" lIns="0" tIns="51435" rIns="0" bIns="0" anchor="t" anchorCtr="0">
                <a:noAutofit/>
              </a:bodyPr>
              <a:lstStyle/>
              <a:p>
                <a:pPr algn="ctr"/>
                <a:r>
                  <a:rPr lang="en-US" sz="900" b="1" dirty="0">
                    <a:solidFill>
                      <a:srgbClr val="A8B0D0"/>
                    </a:solidFill>
                    <a:latin typeface="Microsoft YaHei"/>
                    <a:ea typeface="Microsoft YaHei"/>
                    <a:cs typeface="Microsoft YaHei"/>
                  </a:rPr>
                  <a:t>W2</a:t>
                </a:r>
              </a:p>
            </p:txBody>
          </p:sp>
          <p:sp>
            <p:nvSpPr>
              <p:cNvPr id="32" name="TextBox 32"/>
              <p:cNvSpPr txBox="1"/>
              <p:nvPr/>
            </p:nvSpPr>
            <p:spPr>
              <a:xfrm>
                <a:off x="2965132" y="5452110"/>
                <a:ext cx="337185" cy="228600"/>
              </a:xfrm>
              <a:prstGeom prst="rect">
                <a:avLst/>
              </a:prstGeom>
              <a:noFill/>
              <a:ln>
                <a:noFill/>
              </a:ln>
            </p:spPr>
            <p:txBody>
              <a:bodyPr wrap="none" lIns="0" tIns="51435" rIns="0" bIns="0" anchor="t" anchorCtr="0">
                <a:noAutofit/>
              </a:bodyPr>
              <a:lstStyle/>
              <a:p>
                <a:pPr algn="ctr"/>
                <a:r>
                  <a:rPr lang="en-US" sz="900" b="1" dirty="0">
                    <a:solidFill>
                      <a:srgbClr val="A8B0D0"/>
                    </a:solidFill>
                    <a:latin typeface="Microsoft YaHei"/>
                    <a:ea typeface="Microsoft YaHei"/>
                    <a:cs typeface="Microsoft YaHei"/>
                  </a:rPr>
                  <a:t>W3</a:t>
                </a:r>
              </a:p>
            </p:txBody>
          </p:sp>
          <p:sp>
            <p:nvSpPr>
              <p:cNvPr id="33" name="TextBox 33"/>
              <p:cNvSpPr txBox="1"/>
              <p:nvPr/>
            </p:nvSpPr>
            <p:spPr>
              <a:xfrm>
                <a:off x="3860482" y="5452110"/>
                <a:ext cx="337185" cy="228600"/>
              </a:xfrm>
              <a:prstGeom prst="rect">
                <a:avLst/>
              </a:prstGeom>
              <a:noFill/>
              <a:ln>
                <a:noFill/>
              </a:ln>
            </p:spPr>
            <p:txBody>
              <a:bodyPr wrap="none" lIns="0" tIns="51435" rIns="0" bIns="0" anchor="t" anchorCtr="0">
                <a:noAutofit/>
              </a:bodyPr>
              <a:lstStyle/>
              <a:p>
                <a:pPr algn="ctr"/>
                <a:r>
                  <a:rPr lang="en-US" sz="900" b="1" dirty="0">
                    <a:solidFill>
                      <a:srgbClr val="3DDDFC"/>
                    </a:solidFill>
                    <a:latin typeface="Microsoft YaHei"/>
                    <a:ea typeface="Microsoft YaHei"/>
                    <a:cs typeface="Microsoft YaHei"/>
                  </a:rPr>
                  <a:t>W4</a:t>
                </a:r>
              </a:p>
            </p:txBody>
          </p:sp>
          <p:sp>
            <p:nvSpPr>
              <p:cNvPr id="34" name="TextBox 34"/>
              <p:cNvSpPr txBox="1"/>
              <p:nvPr/>
            </p:nvSpPr>
            <p:spPr>
              <a:xfrm>
                <a:off x="4765358" y="5452110"/>
                <a:ext cx="337185" cy="228600"/>
              </a:xfrm>
              <a:prstGeom prst="rect">
                <a:avLst/>
              </a:prstGeom>
              <a:noFill/>
              <a:ln>
                <a:noFill/>
              </a:ln>
            </p:spPr>
            <p:txBody>
              <a:bodyPr wrap="none" lIns="0" tIns="51435" rIns="0" bIns="0" anchor="t" anchorCtr="0">
                <a:noAutofit/>
              </a:bodyPr>
              <a:lstStyle/>
              <a:p>
                <a:pPr algn="ctr"/>
                <a:r>
                  <a:rPr lang="en-US" sz="900" b="1" dirty="0">
                    <a:solidFill>
                      <a:srgbClr val="A8B0D0"/>
                    </a:solidFill>
                    <a:latin typeface="Microsoft YaHei"/>
                    <a:ea typeface="Microsoft YaHei"/>
                    <a:cs typeface="Microsoft YaHei"/>
                  </a:rPr>
                  <a:t>W5</a:t>
                </a:r>
              </a:p>
            </p:txBody>
          </p:sp>
          <p:sp>
            <p:nvSpPr>
              <p:cNvPr id="35" name="TextBox 35"/>
              <p:cNvSpPr txBox="1"/>
              <p:nvPr/>
            </p:nvSpPr>
            <p:spPr>
              <a:xfrm>
                <a:off x="5660708" y="5452110"/>
                <a:ext cx="337185" cy="228600"/>
              </a:xfrm>
              <a:prstGeom prst="rect">
                <a:avLst/>
              </a:prstGeom>
              <a:noFill/>
              <a:ln>
                <a:noFill/>
              </a:ln>
            </p:spPr>
            <p:txBody>
              <a:bodyPr wrap="none" lIns="0" tIns="51435" rIns="0" bIns="0" anchor="t" anchorCtr="0">
                <a:noAutofit/>
              </a:bodyPr>
              <a:lstStyle/>
              <a:p>
                <a:pPr algn="ctr"/>
                <a:r>
                  <a:rPr lang="en-US" sz="900" b="1" dirty="0">
                    <a:solidFill>
                      <a:srgbClr val="A8B0D0"/>
                    </a:solidFill>
                    <a:latin typeface="Microsoft YaHei"/>
                    <a:ea typeface="Microsoft YaHei"/>
                    <a:cs typeface="Microsoft YaHei"/>
                  </a:rPr>
                  <a:t>W6</a:t>
                </a:r>
              </a:p>
            </p:txBody>
          </p:sp>
          <p:sp>
            <p:nvSpPr>
              <p:cNvPr id="36" name="TextBox 36"/>
              <p:cNvSpPr txBox="1"/>
              <p:nvPr/>
            </p:nvSpPr>
            <p:spPr>
              <a:xfrm>
                <a:off x="6565582" y="5452110"/>
                <a:ext cx="337185" cy="228600"/>
              </a:xfrm>
              <a:prstGeom prst="rect">
                <a:avLst/>
              </a:prstGeom>
              <a:noFill/>
              <a:ln>
                <a:noFill/>
              </a:ln>
            </p:spPr>
            <p:txBody>
              <a:bodyPr wrap="none" lIns="0" tIns="51435" rIns="0" bIns="0" anchor="t" anchorCtr="0">
                <a:noAutofit/>
              </a:bodyPr>
              <a:lstStyle/>
              <a:p>
                <a:pPr algn="ctr"/>
                <a:r>
                  <a:rPr lang="en-US" sz="900" b="1" dirty="0">
                    <a:solidFill>
                      <a:srgbClr val="A8B0D0"/>
                    </a:solidFill>
                    <a:latin typeface="Microsoft YaHei"/>
                    <a:ea typeface="Microsoft YaHei"/>
                    <a:cs typeface="Microsoft YaHei"/>
                  </a:rPr>
                  <a:t>W7</a:t>
                </a:r>
              </a:p>
            </p:txBody>
          </p:sp>
          <p:sp>
            <p:nvSpPr>
              <p:cNvPr id="37" name="TextBox 37"/>
              <p:cNvSpPr txBox="1"/>
              <p:nvPr/>
            </p:nvSpPr>
            <p:spPr>
              <a:xfrm>
                <a:off x="7460932" y="5452110"/>
                <a:ext cx="337185" cy="228600"/>
              </a:xfrm>
              <a:prstGeom prst="rect">
                <a:avLst/>
              </a:prstGeom>
              <a:noFill/>
              <a:ln>
                <a:noFill/>
              </a:ln>
            </p:spPr>
            <p:txBody>
              <a:bodyPr wrap="none" lIns="0" tIns="51435" rIns="0" bIns="0" anchor="t" anchorCtr="0">
                <a:noAutofit/>
              </a:bodyPr>
              <a:lstStyle/>
              <a:p>
                <a:pPr algn="ctr"/>
                <a:r>
                  <a:rPr lang="en-US" sz="900" b="1" dirty="0">
                    <a:solidFill>
                      <a:srgbClr val="3DDDFC"/>
                    </a:solidFill>
                    <a:latin typeface="Microsoft YaHei"/>
                    <a:ea typeface="Microsoft YaHei"/>
                    <a:cs typeface="Microsoft YaHei"/>
                  </a:rPr>
                  <a:t>W8</a:t>
                </a:r>
              </a:p>
            </p:txBody>
          </p:sp>
          <p:sp>
            <p:nvSpPr>
              <p:cNvPr id="38" name="TextBox 38"/>
              <p:cNvSpPr txBox="1"/>
              <p:nvPr/>
            </p:nvSpPr>
            <p:spPr>
              <a:xfrm>
                <a:off x="8365808" y="5452110"/>
                <a:ext cx="337185" cy="228600"/>
              </a:xfrm>
              <a:prstGeom prst="rect">
                <a:avLst/>
              </a:prstGeom>
              <a:noFill/>
              <a:ln>
                <a:noFill/>
              </a:ln>
            </p:spPr>
            <p:txBody>
              <a:bodyPr wrap="none" lIns="0" tIns="51435" rIns="0" bIns="0" anchor="t" anchorCtr="0">
                <a:noAutofit/>
              </a:bodyPr>
              <a:lstStyle/>
              <a:p>
                <a:pPr algn="ctr"/>
                <a:r>
                  <a:rPr lang="en-US" sz="900" b="1" dirty="0">
                    <a:solidFill>
                      <a:srgbClr val="A8B0D0"/>
                    </a:solidFill>
                    <a:latin typeface="Microsoft YaHei"/>
                    <a:ea typeface="Microsoft YaHei"/>
                    <a:cs typeface="Microsoft YaHei"/>
                  </a:rPr>
                  <a:t>W9</a:t>
                </a:r>
              </a:p>
            </p:txBody>
          </p:sp>
          <p:sp>
            <p:nvSpPr>
              <p:cNvPr id="39" name="TextBox 39"/>
              <p:cNvSpPr txBox="1"/>
              <p:nvPr/>
            </p:nvSpPr>
            <p:spPr>
              <a:xfrm>
                <a:off x="9214009" y="5452110"/>
                <a:ext cx="431482" cy="228600"/>
              </a:xfrm>
              <a:prstGeom prst="rect">
                <a:avLst/>
              </a:prstGeom>
              <a:noFill/>
              <a:ln>
                <a:noFill/>
              </a:ln>
            </p:spPr>
            <p:txBody>
              <a:bodyPr wrap="none" lIns="0" tIns="51435" rIns="0" bIns="0" anchor="t" anchorCtr="0">
                <a:noAutofit/>
              </a:bodyPr>
              <a:lstStyle/>
              <a:p>
                <a:pPr algn="ctr"/>
                <a:r>
                  <a:rPr lang="en-US" sz="900" b="1" dirty="0">
                    <a:solidFill>
                      <a:srgbClr val="A8B0D0"/>
                    </a:solidFill>
                    <a:latin typeface="Microsoft YaHei"/>
                    <a:ea typeface="Microsoft YaHei"/>
                    <a:cs typeface="Microsoft YaHei"/>
                  </a:rPr>
                  <a:t>W10</a:t>
                </a:r>
              </a:p>
            </p:txBody>
          </p:sp>
          <p:sp>
            <p:nvSpPr>
              <p:cNvPr id="40" name="TextBox 40"/>
              <p:cNvSpPr txBox="1"/>
              <p:nvPr/>
            </p:nvSpPr>
            <p:spPr>
              <a:xfrm>
                <a:off x="10118884" y="5452110"/>
                <a:ext cx="431482" cy="228600"/>
              </a:xfrm>
              <a:prstGeom prst="rect">
                <a:avLst/>
              </a:prstGeom>
              <a:noFill/>
              <a:ln>
                <a:noFill/>
              </a:ln>
            </p:spPr>
            <p:txBody>
              <a:bodyPr wrap="none" lIns="0" tIns="51435" rIns="0" bIns="0" anchor="t" anchorCtr="0">
                <a:noAutofit/>
              </a:bodyPr>
              <a:lstStyle/>
              <a:p>
                <a:pPr algn="ctr"/>
                <a:r>
                  <a:rPr lang="en-US" sz="900" b="1" dirty="0">
                    <a:solidFill>
                      <a:srgbClr val="3DDDFC"/>
                    </a:solidFill>
                    <a:latin typeface="Microsoft YaHei"/>
                    <a:ea typeface="Microsoft YaHei"/>
                    <a:cs typeface="Microsoft YaHei"/>
                  </a:rPr>
                  <a:t>W11</a:t>
                </a:r>
              </a:p>
            </p:txBody>
          </p:sp>
          <p:sp>
            <p:nvSpPr>
              <p:cNvPr id="41" name="TextBox 41"/>
              <p:cNvSpPr txBox="1"/>
              <p:nvPr/>
            </p:nvSpPr>
            <p:spPr>
              <a:xfrm>
                <a:off x="11023759" y="5452110"/>
                <a:ext cx="431482" cy="228600"/>
              </a:xfrm>
              <a:prstGeom prst="rect">
                <a:avLst/>
              </a:prstGeom>
              <a:noFill/>
              <a:ln>
                <a:noFill/>
              </a:ln>
            </p:spPr>
            <p:txBody>
              <a:bodyPr wrap="none" lIns="0" tIns="51435" rIns="0" bIns="0" anchor="t" anchorCtr="0">
                <a:noAutofit/>
              </a:bodyPr>
              <a:lstStyle/>
              <a:p>
                <a:pPr algn="ctr"/>
                <a:r>
                  <a:rPr lang="en-US" sz="900" b="1" dirty="0">
                    <a:solidFill>
                      <a:srgbClr val="A8B0D0"/>
                    </a:solidFill>
                    <a:latin typeface="Microsoft YaHei"/>
                    <a:ea typeface="Microsoft YaHei"/>
                    <a:cs typeface="Microsoft YaHei"/>
                  </a:rPr>
                  <a:t>W12</a:t>
                </a:r>
              </a:p>
            </p:txBody>
          </p:sp>
          <p:sp>
            <p:nvSpPr>
              <p:cNvPr id="42" name="Line 42"/>
              <p:cNvSpPr/>
              <p:nvPr/>
            </p:nvSpPr>
            <p:spPr>
              <a:xfrm>
                <a:off x="4029075" y="1619250"/>
                <a:ext cx="9525" cy="3714750"/>
              </a:xfrm>
              <a:custGeom>
                <a:avLst/>
                <a:gdLst/>
                <a:ahLst/>
                <a:cxnLst/>
                <a:rect l="l" t="t" r="r" b="b"/>
                <a:pathLst>
                  <a:path w="9525" h="3714750">
                    <a:moveTo>
                      <a:pt x="0" y="0"/>
                    </a:moveTo>
                    <a:lnTo>
                      <a:pt x="0" y="3714750"/>
                    </a:lnTo>
                  </a:path>
                </a:pathLst>
              </a:custGeom>
              <a:noFill/>
              <a:ln w="9525">
                <a:solidFill>
                  <a:srgbClr val="3DDDFC">
                    <a:alpha val="32000"/>
                  </a:srgbClr>
                </a:solidFill>
                <a:custDash>
                  <a:ds d="400000" sp="600000"/>
                </a:custDash>
              </a:ln>
            </p:spPr>
          </p:sp>
          <p:sp>
            <p:nvSpPr>
              <p:cNvPr id="43" name="Line 43"/>
              <p:cNvSpPr/>
              <p:nvPr/>
            </p:nvSpPr>
            <p:spPr>
              <a:xfrm>
                <a:off x="7629525" y="1619250"/>
                <a:ext cx="9525" cy="3714750"/>
              </a:xfrm>
              <a:custGeom>
                <a:avLst/>
                <a:gdLst/>
                <a:ahLst/>
                <a:cxnLst/>
                <a:rect l="l" t="t" r="r" b="b"/>
                <a:pathLst>
                  <a:path w="9525" h="3714750">
                    <a:moveTo>
                      <a:pt x="0" y="0"/>
                    </a:moveTo>
                    <a:lnTo>
                      <a:pt x="0" y="3714750"/>
                    </a:lnTo>
                  </a:path>
                </a:pathLst>
              </a:custGeom>
              <a:noFill/>
              <a:ln w="9525">
                <a:solidFill>
                  <a:srgbClr val="3DDDFC">
                    <a:alpha val="32000"/>
                  </a:srgbClr>
                </a:solidFill>
                <a:custDash>
                  <a:ds d="400000" sp="600000"/>
                </a:custDash>
              </a:ln>
            </p:spPr>
          </p:sp>
          <p:sp>
            <p:nvSpPr>
              <p:cNvPr id="44" name="Line 44"/>
              <p:cNvSpPr/>
              <p:nvPr/>
            </p:nvSpPr>
            <p:spPr>
              <a:xfrm>
                <a:off x="10334625" y="1619250"/>
                <a:ext cx="9525" cy="3714750"/>
              </a:xfrm>
              <a:custGeom>
                <a:avLst/>
                <a:gdLst/>
                <a:ahLst/>
                <a:cxnLst/>
                <a:rect l="l" t="t" r="r" b="b"/>
                <a:pathLst>
                  <a:path w="9525" h="3714750">
                    <a:moveTo>
                      <a:pt x="0" y="0"/>
                    </a:moveTo>
                    <a:lnTo>
                      <a:pt x="0" y="3714750"/>
                    </a:lnTo>
                  </a:path>
                </a:pathLst>
              </a:custGeom>
              <a:noFill/>
              <a:ln w="9525">
                <a:solidFill>
                  <a:srgbClr val="3DDDFC">
                    <a:alpha val="32000"/>
                  </a:srgbClr>
                </a:solidFill>
                <a:custDash>
                  <a:ds d="400000" sp="600000"/>
                </a:custDash>
              </a:ln>
            </p:spPr>
          </p:sp>
          <p:sp>
            <p:nvSpPr>
              <p:cNvPr id="45" name="Freeform 45"/>
              <p:cNvSpPr/>
              <p:nvPr/>
            </p:nvSpPr>
            <p:spPr>
              <a:xfrm>
                <a:off x="1333500" y="2324100"/>
                <a:ext cx="9906000" cy="3009900"/>
              </a:xfrm>
              <a:custGeom>
                <a:avLst/>
                <a:gdLst/>
                <a:ahLst/>
                <a:cxnLst/>
                <a:rect l="l" t="t" r="r" b="b"/>
                <a:pathLst>
                  <a:path w="9906000" h="3009900">
                    <a:moveTo>
                      <a:pt x="0" y="1990725"/>
                    </a:moveTo>
                    <a:lnTo>
                      <a:pt x="895350" y="1800225"/>
                    </a:lnTo>
                    <a:lnTo>
                      <a:pt x="1800225" y="1619250"/>
                    </a:lnTo>
                    <a:lnTo>
                      <a:pt x="2695575" y="1152525"/>
                    </a:lnTo>
                    <a:lnTo>
                      <a:pt x="3600450" y="962025"/>
                    </a:lnTo>
                    <a:lnTo>
                      <a:pt x="4495800" y="685800"/>
                    </a:lnTo>
                    <a:lnTo>
                      <a:pt x="5400675" y="590550"/>
                    </a:lnTo>
                    <a:lnTo>
                      <a:pt x="6296025" y="314325"/>
                    </a:lnTo>
                    <a:lnTo>
                      <a:pt x="7200900" y="219075"/>
                    </a:lnTo>
                    <a:lnTo>
                      <a:pt x="8096250" y="133350"/>
                    </a:lnTo>
                    <a:lnTo>
                      <a:pt x="9001125" y="38100"/>
                    </a:lnTo>
                    <a:lnTo>
                      <a:pt x="9906000" y="0"/>
                    </a:lnTo>
                    <a:lnTo>
                      <a:pt x="9906000" y="3009900"/>
                    </a:lnTo>
                    <a:lnTo>
                      <a:pt x="0" y="3009900"/>
                    </a:lnTo>
                    <a:close/>
                  </a:path>
                </a:pathLst>
              </a:custGeom>
              <a:gradFill>
                <a:gsLst>
                  <a:gs pos="0">
                    <a:srgbClr val="4ADE80">
                      <a:alpha val="40000"/>
                    </a:srgbClr>
                  </a:gs>
                  <a:gs pos="100000">
                    <a:srgbClr val="4ADE80">
                      <a:alpha val="0"/>
                    </a:srgbClr>
                  </a:gs>
                </a:gsLst>
                <a:lin ang="5400000" scaled="1"/>
              </a:gradFill>
              <a:ln>
                <a:noFill/>
              </a:ln>
            </p:spPr>
          </p:sp>
          <p:sp>
            <p:nvSpPr>
              <p:cNvPr id="46" name="Polyline 46"/>
              <p:cNvSpPr/>
              <p:nvPr/>
            </p:nvSpPr>
            <p:spPr>
              <a:xfrm>
                <a:off x="1333500" y="2324100"/>
                <a:ext cx="9906000" cy="1990725"/>
              </a:xfrm>
              <a:custGeom>
                <a:avLst/>
                <a:gdLst/>
                <a:ahLst/>
                <a:cxnLst/>
                <a:rect l="l" t="t" r="r" b="b"/>
                <a:pathLst>
                  <a:path w="9906000" h="1990725">
                    <a:moveTo>
                      <a:pt x="0" y="1990725"/>
                    </a:moveTo>
                    <a:lnTo>
                      <a:pt x="895350" y="1800225"/>
                    </a:lnTo>
                    <a:lnTo>
                      <a:pt x="1800225" y="1619250"/>
                    </a:lnTo>
                    <a:lnTo>
                      <a:pt x="2695575" y="1152525"/>
                    </a:lnTo>
                    <a:lnTo>
                      <a:pt x="3600450" y="962025"/>
                    </a:lnTo>
                    <a:lnTo>
                      <a:pt x="4495800" y="685800"/>
                    </a:lnTo>
                    <a:lnTo>
                      <a:pt x="5400675" y="590550"/>
                    </a:lnTo>
                    <a:lnTo>
                      <a:pt x="6296025" y="314325"/>
                    </a:lnTo>
                    <a:lnTo>
                      <a:pt x="7200900" y="219075"/>
                    </a:lnTo>
                    <a:lnTo>
                      <a:pt x="8096250" y="133350"/>
                    </a:lnTo>
                    <a:lnTo>
                      <a:pt x="9001125" y="38100"/>
                    </a:lnTo>
                    <a:lnTo>
                      <a:pt x="9906000" y="0"/>
                    </a:lnTo>
                  </a:path>
                </a:pathLst>
              </a:custGeom>
              <a:noFill/>
              <a:ln w="33338" cap="rnd">
                <a:solidFill>
                  <a:srgbClr val="4ADE80"/>
                </a:solidFill>
                <a:round/>
              </a:ln>
            </p:spPr>
          </p:sp>
          <p:grpSp>
            <p:nvGrpSpPr>
              <p:cNvPr id="59" name="acc-dots"/>
              <p:cNvGrpSpPr/>
              <p:nvPr/>
            </p:nvGrpSpPr>
            <p:grpSpPr>
              <a:xfrm>
                <a:off x="1285875" y="2257425"/>
                <a:ext cx="10020300" cy="2105025"/>
                <a:chOff x="1285875" y="2257425"/>
                <a:chExt cx="10020300" cy="2105025"/>
              </a:xfrm>
            </p:grpSpPr>
            <p:sp>
              <p:nvSpPr>
                <p:cNvPr id="47" name="Ellipse 47"/>
                <p:cNvSpPr/>
                <p:nvPr/>
              </p:nvSpPr>
              <p:spPr>
                <a:xfrm>
                  <a:off x="1285875" y="4267200"/>
                  <a:ext cx="95250" cy="95250"/>
                </a:xfrm>
                <a:prstGeom prst="ellipse">
                  <a:avLst/>
                </a:prstGeom>
                <a:solidFill>
                  <a:srgbClr val="4ADE80"/>
                </a:solidFill>
                <a:ln w="19050">
                  <a:solidFill>
                    <a:srgbClr val="0A0E27"/>
                  </a:solidFill>
                </a:ln>
              </p:spPr>
            </p:sp>
            <p:sp>
              <p:nvSpPr>
                <p:cNvPr id="48" name="Ellipse 48"/>
                <p:cNvSpPr/>
                <p:nvPr/>
              </p:nvSpPr>
              <p:spPr>
                <a:xfrm>
                  <a:off x="2181225" y="4076700"/>
                  <a:ext cx="95250" cy="95250"/>
                </a:xfrm>
                <a:prstGeom prst="ellipse">
                  <a:avLst/>
                </a:prstGeom>
                <a:solidFill>
                  <a:srgbClr val="4ADE80"/>
                </a:solidFill>
                <a:ln w="19050">
                  <a:solidFill>
                    <a:srgbClr val="0A0E27"/>
                  </a:solidFill>
                </a:ln>
              </p:spPr>
            </p:sp>
            <p:sp>
              <p:nvSpPr>
                <p:cNvPr id="49" name="Ellipse 49"/>
                <p:cNvSpPr/>
                <p:nvPr/>
              </p:nvSpPr>
              <p:spPr>
                <a:xfrm>
                  <a:off x="3086100" y="3895725"/>
                  <a:ext cx="95250" cy="95250"/>
                </a:xfrm>
                <a:prstGeom prst="ellipse">
                  <a:avLst/>
                </a:prstGeom>
                <a:solidFill>
                  <a:srgbClr val="4ADE80"/>
                </a:solidFill>
                <a:ln w="19050">
                  <a:solidFill>
                    <a:srgbClr val="0A0E27"/>
                  </a:solidFill>
                </a:ln>
              </p:spPr>
            </p:sp>
            <p:sp>
              <p:nvSpPr>
                <p:cNvPr id="50" name="Ellipse 50"/>
                <p:cNvSpPr/>
                <p:nvPr/>
              </p:nvSpPr>
              <p:spPr>
                <a:xfrm>
                  <a:off x="3971925" y="3419475"/>
                  <a:ext cx="114300" cy="114300"/>
                </a:xfrm>
                <a:prstGeom prst="ellipse">
                  <a:avLst/>
                </a:prstGeom>
                <a:solidFill>
                  <a:srgbClr val="4ADE80"/>
                </a:solidFill>
                <a:ln w="19050">
                  <a:solidFill>
                    <a:srgbClr val="0A0E27"/>
                  </a:solidFill>
                </a:ln>
              </p:spPr>
            </p:sp>
            <p:sp>
              <p:nvSpPr>
                <p:cNvPr id="51" name="Ellipse 51"/>
                <p:cNvSpPr/>
                <p:nvPr/>
              </p:nvSpPr>
              <p:spPr>
                <a:xfrm>
                  <a:off x="4886325" y="3238500"/>
                  <a:ext cx="95250" cy="95250"/>
                </a:xfrm>
                <a:prstGeom prst="ellipse">
                  <a:avLst/>
                </a:prstGeom>
                <a:solidFill>
                  <a:srgbClr val="4ADE80"/>
                </a:solidFill>
                <a:ln w="19050">
                  <a:solidFill>
                    <a:srgbClr val="0A0E27"/>
                  </a:solidFill>
                </a:ln>
              </p:spPr>
            </p:sp>
            <p:sp>
              <p:nvSpPr>
                <p:cNvPr id="52" name="Ellipse 52"/>
                <p:cNvSpPr/>
                <p:nvPr/>
              </p:nvSpPr>
              <p:spPr>
                <a:xfrm>
                  <a:off x="5781675" y="2962275"/>
                  <a:ext cx="95250" cy="95250"/>
                </a:xfrm>
                <a:prstGeom prst="ellipse">
                  <a:avLst/>
                </a:prstGeom>
                <a:solidFill>
                  <a:srgbClr val="4ADE80"/>
                </a:solidFill>
                <a:ln w="19050">
                  <a:solidFill>
                    <a:srgbClr val="0A0E27"/>
                  </a:solidFill>
                </a:ln>
              </p:spPr>
            </p:sp>
            <p:sp>
              <p:nvSpPr>
                <p:cNvPr id="53" name="Ellipse 53"/>
                <p:cNvSpPr/>
                <p:nvPr/>
              </p:nvSpPr>
              <p:spPr>
                <a:xfrm>
                  <a:off x="6686550" y="2867025"/>
                  <a:ext cx="95250" cy="95250"/>
                </a:xfrm>
                <a:prstGeom prst="ellipse">
                  <a:avLst/>
                </a:prstGeom>
                <a:solidFill>
                  <a:srgbClr val="4ADE80"/>
                </a:solidFill>
                <a:ln w="19050">
                  <a:solidFill>
                    <a:srgbClr val="0A0E27"/>
                  </a:solidFill>
                </a:ln>
              </p:spPr>
            </p:sp>
            <p:sp>
              <p:nvSpPr>
                <p:cNvPr id="54" name="Ellipse 54"/>
                <p:cNvSpPr/>
                <p:nvPr/>
              </p:nvSpPr>
              <p:spPr>
                <a:xfrm>
                  <a:off x="7572375" y="2581275"/>
                  <a:ext cx="114300" cy="114300"/>
                </a:xfrm>
                <a:prstGeom prst="ellipse">
                  <a:avLst/>
                </a:prstGeom>
                <a:solidFill>
                  <a:srgbClr val="4ADE80"/>
                </a:solidFill>
                <a:ln w="19050">
                  <a:solidFill>
                    <a:srgbClr val="0A0E27"/>
                  </a:solidFill>
                </a:ln>
              </p:spPr>
            </p:sp>
            <p:sp>
              <p:nvSpPr>
                <p:cNvPr id="55" name="Ellipse 55"/>
                <p:cNvSpPr/>
                <p:nvPr/>
              </p:nvSpPr>
              <p:spPr>
                <a:xfrm>
                  <a:off x="8486775" y="2495550"/>
                  <a:ext cx="95250" cy="95250"/>
                </a:xfrm>
                <a:prstGeom prst="ellipse">
                  <a:avLst/>
                </a:prstGeom>
                <a:solidFill>
                  <a:srgbClr val="4ADE80"/>
                </a:solidFill>
                <a:ln w="19050">
                  <a:solidFill>
                    <a:srgbClr val="0A0E27"/>
                  </a:solidFill>
                </a:ln>
              </p:spPr>
            </p:sp>
            <p:sp>
              <p:nvSpPr>
                <p:cNvPr id="56" name="Ellipse 56"/>
                <p:cNvSpPr/>
                <p:nvPr/>
              </p:nvSpPr>
              <p:spPr>
                <a:xfrm>
                  <a:off x="9382125" y="2409825"/>
                  <a:ext cx="95250" cy="95250"/>
                </a:xfrm>
                <a:prstGeom prst="ellipse">
                  <a:avLst/>
                </a:prstGeom>
                <a:solidFill>
                  <a:srgbClr val="4ADE80"/>
                </a:solidFill>
                <a:ln w="19050">
                  <a:solidFill>
                    <a:srgbClr val="0A0E27"/>
                  </a:solidFill>
                </a:ln>
              </p:spPr>
            </p:sp>
            <p:sp>
              <p:nvSpPr>
                <p:cNvPr id="57" name="Ellipse 57"/>
                <p:cNvSpPr/>
                <p:nvPr/>
              </p:nvSpPr>
              <p:spPr>
                <a:xfrm>
                  <a:off x="10277475" y="2305050"/>
                  <a:ext cx="114300" cy="114300"/>
                </a:xfrm>
                <a:prstGeom prst="ellipse">
                  <a:avLst/>
                </a:prstGeom>
                <a:solidFill>
                  <a:srgbClr val="4ADE80"/>
                </a:solidFill>
                <a:ln w="19050">
                  <a:solidFill>
                    <a:srgbClr val="0A0E27"/>
                  </a:solidFill>
                </a:ln>
              </p:spPr>
            </p:sp>
            <p:sp>
              <p:nvSpPr>
                <p:cNvPr id="58" name="Ellipse 58"/>
                <p:cNvSpPr/>
                <p:nvPr/>
              </p:nvSpPr>
              <p:spPr>
                <a:xfrm>
                  <a:off x="11172825" y="2257425"/>
                  <a:ext cx="133350" cy="133350"/>
                </a:xfrm>
                <a:prstGeom prst="ellipse">
                  <a:avLst/>
                </a:prstGeom>
                <a:solidFill>
                  <a:srgbClr val="4ADE80"/>
                </a:solidFill>
                <a:ln w="19050">
                  <a:solidFill>
                    <a:srgbClr val="0A0E27"/>
                  </a:solidFill>
                </a:ln>
              </p:spPr>
            </p:sp>
          </p:grpSp>
          <p:sp>
            <p:nvSpPr>
              <p:cNvPr id="60" name="Freeform 60"/>
              <p:cNvSpPr/>
              <p:nvPr/>
            </p:nvSpPr>
            <p:spPr>
              <a:xfrm>
                <a:off x="1333500" y="2152650"/>
                <a:ext cx="9906000" cy="3181350"/>
              </a:xfrm>
              <a:custGeom>
                <a:avLst/>
                <a:gdLst/>
                <a:ahLst/>
                <a:cxnLst/>
                <a:rect l="l" t="t" r="r" b="b"/>
                <a:pathLst>
                  <a:path w="9906000" h="3181350">
                    <a:moveTo>
                      <a:pt x="0" y="0"/>
                    </a:moveTo>
                    <a:lnTo>
                      <a:pt x="895350" y="133350"/>
                    </a:lnTo>
                    <a:lnTo>
                      <a:pt x="1800225" y="266700"/>
                    </a:lnTo>
                    <a:lnTo>
                      <a:pt x="2695575" y="657225"/>
                    </a:lnTo>
                    <a:lnTo>
                      <a:pt x="3600450" y="790575"/>
                    </a:lnTo>
                    <a:lnTo>
                      <a:pt x="4495800" y="923925"/>
                    </a:lnTo>
                    <a:lnTo>
                      <a:pt x="5400675" y="1114425"/>
                    </a:lnTo>
                    <a:lnTo>
                      <a:pt x="6296025" y="1457325"/>
                    </a:lnTo>
                    <a:lnTo>
                      <a:pt x="7200900" y="1590675"/>
                    </a:lnTo>
                    <a:lnTo>
                      <a:pt x="8096250" y="1724025"/>
                    </a:lnTo>
                    <a:lnTo>
                      <a:pt x="9001125" y="1905000"/>
                    </a:lnTo>
                    <a:lnTo>
                      <a:pt x="9906000" y="2066925"/>
                    </a:lnTo>
                    <a:lnTo>
                      <a:pt x="9906000" y="3181350"/>
                    </a:lnTo>
                    <a:lnTo>
                      <a:pt x="0" y="3181350"/>
                    </a:lnTo>
                    <a:close/>
                  </a:path>
                </a:pathLst>
              </a:custGeom>
              <a:gradFill>
                <a:gsLst>
                  <a:gs pos="0">
                    <a:srgbClr val="FB7185">
                      <a:alpha val="0"/>
                    </a:srgbClr>
                  </a:gs>
                  <a:gs pos="100000">
                    <a:srgbClr val="FB7185">
                      <a:alpha val="0"/>
                    </a:srgbClr>
                  </a:gs>
                </a:gsLst>
                <a:lin ang="5400000" scaled="1"/>
              </a:gradFill>
              <a:ln>
                <a:noFill/>
              </a:ln>
            </p:spPr>
          </p:sp>
          <p:sp>
            <p:nvSpPr>
              <p:cNvPr id="61" name="Polyline 61"/>
              <p:cNvSpPr/>
              <p:nvPr/>
            </p:nvSpPr>
            <p:spPr>
              <a:xfrm>
                <a:off x="1333500" y="2152650"/>
                <a:ext cx="9906000" cy="2066925"/>
              </a:xfrm>
              <a:custGeom>
                <a:avLst/>
                <a:gdLst/>
                <a:ahLst/>
                <a:cxnLst/>
                <a:rect l="l" t="t" r="r" b="b"/>
                <a:pathLst>
                  <a:path w="9906000" h="2066925">
                    <a:moveTo>
                      <a:pt x="0" y="0"/>
                    </a:moveTo>
                    <a:lnTo>
                      <a:pt x="895350" y="133350"/>
                    </a:lnTo>
                    <a:lnTo>
                      <a:pt x="1800225" y="266700"/>
                    </a:lnTo>
                    <a:lnTo>
                      <a:pt x="2695575" y="657225"/>
                    </a:lnTo>
                    <a:lnTo>
                      <a:pt x="3600450" y="790575"/>
                    </a:lnTo>
                    <a:lnTo>
                      <a:pt x="4495800" y="923925"/>
                    </a:lnTo>
                    <a:lnTo>
                      <a:pt x="5400675" y="1114425"/>
                    </a:lnTo>
                    <a:lnTo>
                      <a:pt x="6296025" y="1457325"/>
                    </a:lnTo>
                    <a:lnTo>
                      <a:pt x="7200900" y="1590675"/>
                    </a:lnTo>
                    <a:lnTo>
                      <a:pt x="8096250" y="1724025"/>
                    </a:lnTo>
                    <a:lnTo>
                      <a:pt x="9001125" y="1905000"/>
                    </a:lnTo>
                    <a:lnTo>
                      <a:pt x="9906000" y="2066925"/>
                    </a:lnTo>
                  </a:path>
                </a:pathLst>
              </a:custGeom>
              <a:noFill/>
              <a:ln w="33338" cap="rnd">
                <a:solidFill>
                  <a:srgbClr val="FB7185"/>
                </a:solidFill>
                <a:round/>
              </a:ln>
            </p:spPr>
          </p:sp>
          <p:grpSp>
            <p:nvGrpSpPr>
              <p:cNvPr id="74" name="cost-dots"/>
              <p:cNvGrpSpPr/>
              <p:nvPr/>
            </p:nvGrpSpPr>
            <p:grpSpPr>
              <a:xfrm>
                <a:off x="1285875" y="2105025"/>
                <a:ext cx="10020300" cy="2181225"/>
                <a:chOff x="1285875" y="2105025"/>
                <a:chExt cx="10020300" cy="2181225"/>
              </a:xfrm>
            </p:grpSpPr>
            <p:sp>
              <p:nvSpPr>
                <p:cNvPr id="62" name="Ellipse 62"/>
                <p:cNvSpPr/>
                <p:nvPr/>
              </p:nvSpPr>
              <p:spPr>
                <a:xfrm>
                  <a:off x="1285875" y="2105025"/>
                  <a:ext cx="95250" cy="95250"/>
                </a:xfrm>
                <a:prstGeom prst="ellipse">
                  <a:avLst/>
                </a:prstGeom>
                <a:solidFill>
                  <a:srgbClr val="FB7185"/>
                </a:solidFill>
                <a:ln w="19050">
                  <a:solidFill>
                    <a:srgbClr val="0A0E27"/>
                  </a:solidFill>
                </a:ln>
              </p:spPr>
            </p:sp>
            <p:sp>
              <p:nvSpPr>
                <p:cNvPr id="63" name="Ellipse 63"/>
                <p:cNvSpPr/>
                <p:nvPr/>
              </p:nvSpPr>
              <p:spPr>
                <a:xfrm>
                  <a:off x="2181225" y="2238375"/>
                  <a:ext cx="95250" cy="95250"/>
                </a:xfrm>
                <a:prstGeom prst="ellipse">
                  <a:avLst/>
                </a:prstGeom>
                <a:solidFill>
                  <a:srgbClr val="FB7185"/>
                </a:solidFill>
                <a:ln w="19050">
                  <a:solidFill>
                    <a:srgbClr val="0A0E27"/>
                  </a:solidFill>
                </a:ln>
              </p:spPr>
            </p:sp>
            <p:sp>
              <p:nvSpPr>
                <p:cNvPr id="64" name="Ellipse 64"/>
                <p:cNvSpPr/>
                <p:nvPr/>
              </p:nvSpPr>
              <p:spPr>
                <a:xfrm>
                  <a:off x="3086100" y="2371725"/>
                  <a:ext cx="95250" cy="95250"/>
                </a:xfrm>
                <a:prstGeom prst="ellipse">
                  <a:avLst/>
                </a:prstGeom>
                <a:solidFill>
                  <a:srgbClr val="FB7185"/>
                </a:solidFill>
                <a:ln w="19050">
                  <a:solidFill>
                    <a:srgbClr val="0A0E27"/>
                  </a:solidFill>
                </a:ln>
              </p:spPr>
            </p:sp>
            <p:sp>
              <p:nvSpPr>
                <p:cNvPr id="65" name="Ellipse 65"/>
                <p:cNvSpPr/>
                <p:nvPr/>
              </p:nvSpPr>
              <p:spPr>
                <a:xfrm>
                  <a:off x="3981450" y="2762250"/>
                  <a:ext cx="95250" cy="95250"/>
                </a:xfrm>
                <a:prstGeom prst="ellipse">
                  <a:avLst/>
                </a:prstGeom>
                <a:solidFill>
                  <a:srgbClr val="FB7185"/>
                </a:solidFill>
                <a:ln w="19050">
                  <a:solidFill>
                    <a:srgbClr val="0A0E27"/>
                  </a:solidFill>
                </a:ln>
              </p:spPr>
            </p:sp>
            <p:sp>
              <p:nvSpPr>
                <p:cNvPr id="66" name="Ellipse 66"/>
                <p:cNvSpPr/>
                <p:nvPr/>
              </p:nvSpPr>
              <p:spPr>
                <a:xfrm>
                  <a:off x="4886325" y="2895600"/>
                  <a:ext cx="95250" cy="95250"/>
                </a:xfrm>
                <a:prstGeom prst="ellipse">
                  <a:avLst/>
                </a:prstGeom>
                <a:solidFill>
                  <a:srgbClr val="FB7185"/>
                </a:solidFill>
                <a:ln w="19050">
                  <a:solidFill>
                    <a:srgbClr val="0A0E27"/>
                  </a:solidFill>
                </a:ln>
              </p:spPr>
            </p:sp>
            <p:sp>
              <p:nvSpPr>
                <p:cNvPr id="67" name="Ellipse 67"/>
                <p:cNvSpPr/>
                <p:nvPr/>
              </p:nvSpPr>
              <p:spPr>
                <a:xfrm>
                  <a:off x="5781675" y="3028950"/>
                  <a:ext cx="95250" cy="95250"/>
                </a:xfrm>
                <a:prstGeom prst="ellipse">
                  <a:avLst/>
                </a:prstGeom>
                <a:solidFill>
                  <a:srgbClr val="FB7185"/>
                </a:solidFill>
                <a:ln w="19050">
                  <a:solidFill>
                    <a:srgbClr val="0A0E27"/>
                  </a:solidFill>
                </a:ln>
              </p:spPr>
            </p:sp>
            <p:sp>
              <p:nvSpPr>
                <p:cNvPr id="68" name="Ellipse 68"/>
                <p:cNvSpPr/>
                <p:nvPr/>
              </p:nvSpPr>
              <p:spPr>
                <a:xfrm>
                  <a:off x="6686550" y="3219450"/>
                  <a:ext cx="95250" cy="95250"/>
                </a:xfrm>
                <a:prstGeom prst="ellipse">
                  <a:avLst/>
                </a:prstGeom>
                <a:solidFill>
                  <a:srgbClr val="FB7185"/>
                </a:solidFill>
                <a:ln w="19050">
                  <a:solidFill>
                    <a:srgbClr val="0A0E27"/>
                  </a:solidFill>
                </a:ln>
              </p:spPr>
            </p:sp>
            <p:sp>
              <p:nvSpPr>
                <p:cNvPr id="69" name="Ellipse 69"/>
                <p:cNvSpPr/>
                <p:nvPr/>
              </p:nvSpPr>
              <p:spPr>
                <a:xfrm>
                  <a:off x="7581900" y="3562350"/>
                  <a:ext cx="95250" cy="95250"/>
                </a:xfrm>
                <a:prstGeom prst="ellipse">
                  <a:avLst/>
                </a:prstGeom>
                <a:solidFill>
                  <a:srgbClr val="FB7185"/>
                </a:solidFill>
                <a:ln w="19050">
                  <a:solidFill>
                    <a:srgbClr val="0A0E27"/>
                  </a:solidFill>
                </a:ln>
              </p:spPr>
            </p:sp>
            <p:sp>
              <p:nvSpPr>
                <p:cNvPr id="70" name="Ellipse 70"/>
                <p:cNvSpPr/>
                <p:nvPr/>
              </p:nvSpPr>
              <p:spPr>
                <a:xfrm>
                  <a:off x="8486775" y="3695700"/>
                  <a:ext cx="95250" cy="95250"/>
                </a:xfrm>
                <a:prstGeom prst="ellipse">
                  <a:avLst/>
                </a:prstGeom>
                <a:solidFill>
                  <a:srgbClr val="FB7185"/>
                </a:solidFill>
                <a:ln w="19050">
                  <a:solidFill>
                    <a:srgbClr val="0A0E27"/>
                  </a:solidFill>
                </a:ln>
              </p:spPr>
            </p:sp>
            <p:sp>
              <p:nvSpPr>
                <p:cNvPr id="71" name="Ellipse 71"/>
                <p:cNvSpPr/>
                <p:nvPr/>
              </p:nvSpPr>
              <p:spPr>
                <a:xfrm>
                  <a:off x="9382125" y="3829050"/>
                  <a:ext cx="95250" cy="95250"/>
                </a:xfrm>
                <a:prstGeom prst="ellipse">
                  <a:avLst/>
                </a:prstGeom>
                <a:solidFill>
                  <a:srgbClr val="FB7185"/>
                </a:solidFill>
                <a:ln w="19050">
                  <a:solidFill>
                    <a:srgbClr val="0A0E27"/>
                  </a:solidFill>
                </a:ln>
              </p:spPr>
            </p:sp>
            <p:sp>
              <p:nvSpPr>
                <p:cNvPr id="72" name="Ellipse 72"/>
                <p:cNvSpPr/>
                <p:nvPr/>
              </p:nvSpPr>
              <p:spPr>
                <a:xfrm>
                  <a:off x="10287000" y="4010025"/>
                  <a:ext cx="95250" cy="95250"/>
                </a:xfrm>
                <a:prstGeom prst="ellipse">
                  <a:avLst/>
                </a:prstGeom>
                <a:solidFill>
                  <a:srgbClr val="FB7185"/>
                </a:solidFill>
                <a:ln w="19050">
                  <a:solidFill>
                    <a:srgbClr val="0A0E27"/>
                  </a:solidFill>
                </a:ln>
              </p:spPr>
            </p:sp>
            <p:sp>
              <p:nvSpPr>
                <p:cNvPr id="73" name="Ellipse 73"/>
                <p:cNvSpPr/>
                <p:nvPr/>
              </p:nvSpPr>
              <p:spPr>
                <a:xfrm>
                  <a:off x="11172825" y="4152900"/>
                  <a:ext cx="133350" cy="133350"/>
                </a:xfrm>
                <a:prstGeom prst="ellipse">
                  <a:avLst/>
                </a:prstGeom>
                <a:solidFill>
                  <a:srgbClr val="FB7185"/>
                </a:solidFill>
                <a:ln w="19050">
                  <a:solidFill>
                    <a:srgbClr val="0A0E27"/>
                  </a:solidFill>
                </a:ln>
              </p:spPr>
            </p:sp>
          </p:grpSp>
          <p:grpSp>
            <p:nvGrpSpPr>
              <p:cNvPr id="77" name="annot-w4"/>
              <p:cNvGrpSpPr/>
              <p:nvPr/>
            </p:nvGrpSpPr>
            <p:grpSpPr>
              <a:xfrm>
                <a:off x="3187541" y="1409700"/>
                <a:ext cx="1683068" cy="232410"/>
                <a:chOff x="3187541" y="1409700"/>
                <a:chExt cx="1683068" cy="232410"/>
              </a:xfrm>
            </p:grpSpPr>
            <p:sp>
              <p:nvSpPr>
                <p:cNvPr id="75" name="Rectangle 75"/>
                <p:cNvSpPr/>
                <p:nvPr/>
              </p:nvSpPr>
              <p:spPr>
                <a:xfrm>
                  <a:off x="3333750" y="1409700"/>
                  <a:ext cx="1390650" cy="209550"/>
                </a:xfrm>
                <a:prstGeom prst="roundRect">
                  <a:avLst>
                    <a:gd name="adj" fmla="val 50000"/>
                  </a:avLst>
                </a:prstGeom>
                <a:solidFill>
                  <a:srgbClr val="1A2150">
                    <a:alpha val="85000"/>
                  </a:srgbClr>
                </a:solidFill>
                <a:ln w="9525">
                  <a:solidFill>
                    <a:srgbClr val="3DDDFC">
                      <a:alpha val="50000"/>
                    </a:srgbClr>
                  </a:solidFill>
                </a:ln>
              </p:spPr>
            </p:sp>
            <p:sp>
              <p:nvSpPr>
                <p:cNvPr id="76" name="TextBox 76"/>
                <p:cNvSpPr txBox="1"/>
                <p:nvPr/>
              </p:nvSpPr>
              <p:spPr>
                <a:xfrm>
                  <a:off x="3187541" y="1413510"/>
                  <a:ext cx="1683068" cy="228600"/>
                </a:xfrm>
                <a:prstGeom prst="rect">
                  <a:avLst/>
                </a:prstGeom>
                <a:noFill/>
                <a:ln>
                  <a:noFill/>
                </a:ln>
              </p:spPr>
              <p:txBody>
                <a:bodyPr wrap="none" lIns="0" tIns="51435" rIns="0" bIns="0" anchor="t" anchorCtr="0">
                  <a:noAutofit/>
                </a:bodyPr>
                <a:lstStyle/>
                <a:p>
                  <a:pPr algn="ctr"/>
                  <a:r>
                    <a:rPr lang="zh-CN" sz="900" b="1" dirty="0">
                      <a:solidFill>
                        <a:srgbClr val="3DDDFC"/>
                      </a:solidFill>
                      <a:latin typeface="Microsoft YaHei"/>
                      <a:ea typeface="Microsoft YaHei"/>
                      <a:cs typeface="Microsoft YaHei"/>
                    </a:rPr>
                    <a:t>W4 · 引入 reranker</a:t>
                  </a:r>
                </a:p>
              </p:txBody>
            </p:sp>
          </p:grpSp>
          <p:grpSp>
            <p:nvGrpSpPr>
              <p:cNvPr id="80" name="annot-w8"/>
              <p:cNvGrpSpPr/>
              <p:nvPr/>
            </p:nvGrpSpPr>
            <p:grpSpPr>
              <a:xfrm>
                <a:off x="6830854" y="1409700"/>
                <a:ext cx="1597342" cy="232410"/>
                <a:chOff x="6830854" y="1409700"/>
                <a:chExt cx="1597342" cy="232410"/>
              </a:xfrm>
            </p:grpSpPr>
            <p:sp>
              <p:nvSpPr>
                <p:cNvPr id="78" name="Rectangle 78"/>
                <p:cNvSpPr/>
                <p:nvPr/>
              </p:nvSpPr>
              <p:spPr>
                <a:xfrm>
                  <a:off x="6934200" y="1409700"/>
                  <a:ext cx="1390650" cy="209550"/>
                </a:xfrm>
                <a:prstGeom prst="roundRect">
                  <a:avLst>
                    <a:gd name="adj" fmla="val 50000"/>
                  </a:avLst>
                </a:prstGeom>
                <a:solidFill>
                  <a:srgbClr val="1A2150">
                    <a:alpha val="85000"/>
                  </a:srgbClr>
                </a:solidFill>
                <a:ln w="9525">
                  <a:solidFill>
                    <a:srgbClr val="3DDDFC">
                      <a:alpha val="50000"/>
                    </a:srgbClr>
                  </a:solidFill>
                </a:ln>
              </p:spPr>
            </p:sp>
            <p:sp>
              <p:nvSpPr>
                <p:cNvPr id="79" name="TextBox 79"/>
                <p:cNvSpPr txBox="1"/>
                <p:nvPr/>
              </p:nvSpPr>
              <p:spPr>
                <a:xfrm>
                  <a:off x="6830854" y="1413510"/>
                  <a:ext cx="1597342" cy="228600"/>
                </a:xfrm>
                <a:prstGeom prst="rect">
                  <a:avLst/>
                </a:prstGeom>
                <a:noFill/>
                <a:ln>
                  <a:noFill/>
                </a:ln>
              </p:spPr>
              <p:txBody>
                <a:bodyPr wrap="none" lIns="0" tIns="51435" rIns="0" bIns="0" anchor="t" anchorCtr="0">
                  <a:noAutofit/>
                </a:bodyPr>
                <a:lstStyle/>
                <a:p>
                  <a:pPr algn="ctr"/>
                  <a:r>
                    <a:rPr lang="zh-CN" sz="900" b="1" dirty="0">
                      <a:solidFill>
                        <a:srgbClr val="3DDDFC"/>
                      </a:solidFill>
                      <a:latin typeface="Microsoft YaHei"/>
                      <a:ea typeface="Microsoft YaHei"/>
                      <a:cs typeface="Microsoft YaHei"/>
                    </a:rPr>
                    <a:t>W8 · 引入 fallback</a:t>
                  </a:r>
                </a:p>
              </p:txBody>
            </p:sp>
          </p:grpSp>
          <p:grpSp>
            <p:nvGrpSpPr>
              <p:cNvPr id="83" name="annot-w11"/>
              <p:cNvGrpSpPr/>
              <p:nvPr/>
            </p:nvGrpSpPr>
            <p:grpSpPr>
              <a:xfrm>
                <a:off x="9639300" y="1409700"/>
                <a:ext cx="1390650" cy="232410"/>
                <a:chOff x="9639300" y="1409700"/>
                <a:chExt cx="1390650" cy="232410"/>
              </a:xfrm>
            </p:grpSpPr>
            <p:sp>
              <p:nvSpPr>
                <p:cNvPr id="81" name="Rectangle 81"/>
                <p:cNvSpPr/>
                <p:nvPr/>
              </p:nvSpPr>
              <p:spPr>
                <a:xfrm>
                  <a:off x="9639300" y="1409700"/>
                  <a:ext cx="1390650" cy="209550"/>
                </a:xfrm>
                <a:prstGeom prst="roundRect">
                  <a:avLst>
                    <a:gd name="adj" fmla="val 50000"/>
                  </a:avLst>
                </a:prstGeom>
                <a:solidFill>
                  <a:srgbClr val="1A2150">
                    <a:alpha val="85000"/>
                  </a:srgbClr>
                </a:solidFill>
                <a:ln w="9525">
                  <a:solidFill>
                    <a:srgbClr val="3DDDFC">
                      <a:alpha val="50000"/>
                    </a:srgbClr>
                  </a:solidFill>
                </a:ln>
              </p:spPr>
            </p:sp>
            <p:sp>
              <p:nvSpPr>
                <p:cNvPr id="82" name="TextBox 82"/>
                <p:cNvSpPr txBox="1"/>
                <p:nvPr/>
              </p:nvSpPr>
              <p:spPr>
                <a:xfrm>
                  <a:off x="9677400" y="1413510"/>
                  <a:ext cx="1314450" cy="228600"/>
                </a:xfrm>
                <a:prstGeom prst="rect">
                  <a:avLst/>
                </a:prstGeom>
                <a:noFill/>
                <a:ln>
                  <a:noFill/>
                </a:ln>
              </p:spPr>
              <p:txBody>
                <a:bodyPr wrap="none" lIns="0" tIns="51435" rIns="0" bIns="0" anchor="t" anchorCtr="0">
                  <a:noAutofit/>
                </a:bodyPr>
                <a:lstStyle/>
                <a:p>
                  <a:pPr algn="ctr"/>
                  <a:r>
                    <a:rPr lang="zh-CN" sz="900" b="1" dirty="0">
                      <a:solidFill>
                        <a:srgbClr val="3DDDFC"/>
                      </a:solidFill>
                      <a:latin typeface="Microsoft YaHei"/>
                      <a:ea typeface="Microsoft YaHei"/>
                      <a:cs typeface="Microsoft YaHei"/>
                    </a:rPr>
                    <a:t>W11 · 引入缓存</a:t>
                  </a:r>
                </a:p>
              </p:txBody>
            </p:sp>
          </p:grpSp>
        </p:grpSp>
        <p:grpSp>
          <p:nvGrpSpPr>
            <p:cNvPr id="95" name="legend"/>
            <p:cNvGrpSpPr/>
            <p:nvPr/>
          </p:nvGrpSpPr>
          <p:grpSpPr>
            <a:xfrm>
              <a:off x="952500" y="6000750"/>
              <a:ext cx="10477500" cy="419100"/>
              <a:chOff x="952500" y="6000750"/>
              <a:chExt cx="10477500" cy="419100"/>
            </a:xfrm>
          </p:grpSpPr>
          <p:sp>
            <p:nvSpPr>
              <p:cNvPr id="85" name="Rectangle 85"/>
              <p:cNvSpPr/>
              <p:nvPr/>
            </p:nvSpPr>
            <p:spPr>
              <a:xfrm>
                <a:off x="952500" y="6000750"/>
                <a:ext cx="2667000" cy="419100"/>
              </a:xfrm>
              <a:prstGeom prst="roundRect">
                <a:avLst>
                  <a:gd name="adj" fmla="val 22727"/>
                </a:avLst>
              </a:prstGeom>
              <a:solidFill>
                <a:srgbClr val="1A2150">
                  <a:alpha val="65000"/>
                </a:srgbClr>
              </a:solidFill>
              <a:ln w="9525">
                <a:solidFill>
                  <a:srgbClr val="FFFFFF">
                    <a:alpha val="16000"/>
                  </a:srgbClr>
                </a:solidFill>
              </a:ln>
            </p:spPr>
          </p:sp>
          <p:sp>
            <p:nvSpPr>
              <p:cNvPr id="86" name="Line 86"/>
              <p:cNvSpPr/>
              <p:nvPr/>
            </p:nvSpPr>
            <p:spPr>
              <a:xfrm>
                <a:off x="1143000" y="6210300"/>
                <a:ext cx="266700" cy="9525"/>
              </a:xfrm>
              <a:custGeom>
                <a:avLst/>
                <a:gdLst/>
                <a:ahLst/>
                <a:cxnLst/>
                <a:rect l="l" t="t" r="r" b="b"/>
                <a:pathLst>
                  <a:path w="266700" h="9525">
                    <a:moveTo>
                      <a:pt x="0" y="0"/>
                    </a:moveTo>
                    <a:lnTo>
                      <a:pt x="266700" y="0"/>
                    </a:lnTo>
                  </a:path>
                </a:pathLst>
              </a:custGeom>
              <a:noFill/>
              <a:ln w="33338" cap="rnd">
                <a:solidFill>
                  <a:srgbClr val="4ADE80"/>
                </a:solidFill>
              </a:ln>
            </p:spPr>
          </p:sp>
          <p:sp>
            <p:nvSpPr>
              <p:cNvPr id="87" name="Ellipse 87"/>
              <p:cNvSpPr/>
              <p:nvPr/>
            </p:nvSpPr>
            <p:spPr>
              <a:xfrm>
                <a:off x="1228725" y="6162675"/>
                <a:ext cx="95250" cy="95250"/>
              </a:xfrm>
              <a:prstGeom prst="ellipse">
                <a:avLst/>
              </a:prstGeom>
              <a:solidFill>
                <a:srgbClr val="4ADE80"/>
              </a:solidFill>
              <a:ln w="19050">
                <a:solidFill>
                  <a:srgbClr val="0A0E27"/>
                </a:solidFill>
              </a:ln>
            </p:spPr>
          </p:sp>
          <p:sp>
            <p:nvSpPr>
              <p:cNvPr id="88" name="TextBox 88"/>
              <p:cNvSpPr txBox="1"/>
              <p:nvPr/>
            </p:nvSpPr>
            <p:spPr>
              <a:xfrm>
                <a:off x="1543050" y="6084570"/>
                <a:ext cx="1753553" cy="266700"/>
              </a:xfrm>
              <a:prstGeom prst="rect">
                <a:avLst/>
              </a:prstGeom>
              <a:noFill/>
              <a:ln>
                <a:noFill/>
              </a:ln>
            </p:spPr>
            <p:txBody>
              <a:bodyPr wrap="none" lIns="0" tIns="60008" rIns="0" bIns="0" anchor="t" anchorCtr="0">
                <a:noAutofit/>
              </a:bodyPr>
              <a:lstStyle/>
              <a:p>
                <a:pPr algn="l"/>
                <a:r>
                  <a:rPr lang="zh-CN" sz="1050" b="1" dirty="0">
                    <a:solidFill>
                      <a:srgbClr val="E8ECFF"/>
                    </a:solidFill>
                    <a:latin typeface="Microsoft YaHei"/>
                    <a:ea typeface="Microsoft YaHei"/>
                    <a:cs typeface="Microsoft YaHei"/>
                  </a:rPr>
                  <a:t>任务成功率(左轴)</a:t>
                </a:r>
              </a:p>
            </p:txBody>
          </p:sp>
          <p:sp>
            <p:nvSpPr>
              <p:cNvPr id="89" name="Rectangle 89"/>
              <p:cNvSpPr/>
              <p:nvPr/>
            </p:nvSpPr>
            <p:spPr>
              <a:xfrm>
                <a:off x="3762375" y="6000750"/>
                <a:ext cx="2667000" cy="419100"/>
              </a:xfrm>
              <a:prstGeom prst="roundRect">
                <a:avLst>
                  <a:gd name="adj" fmla="val 22727"/>
                </a:avLst>
              </a:prstGeom>
              <a:solidFill>
                <a:srgbClr val="1A2150">
                  <a:alpha val="65000"/>
                </a:srgbClr>
              </a:solidFill>
              <a:ln w="9525">
                <a:solidFill>
                  <a:srgbClr val="FFFFFF">
                    <a:alpha val="16000"/>
                  </a:srgbClr>
                </a:solidFill>
              </a:ln>
            </p:spPr>
          </p:sp>
          <p:sp>
            <p:nvSpPr>
              <p:cNvPr id="90" name="Line 90"/>
              <p:cNvSpPr/>
              <p:nvPr/>
            </p:nvSpPr>
            <p:spPr>
              <a:xfrm>
                <a:off x="3952875" y="6210300"/>
                <a:ext cx="266700" cy="9525"/>
              </a:xfrm>
              <a:custGeom>
                <a:avLst/>
                <a:gdLst/>
                <a:ahLst/>
                <a:cxnLst/>
                <a:rect l="l" t="t" r="r" b="b"/>
                <a:pathLst>
                  <a:path w="266700" h="9525">
                    <a:moveTo>
                      <a:pt x="0" y="0"/>
                    </a:moveTo>
                    <a:lnTo>
                      <a:pt x="266700" y="0"/>
                    </a:lnTo>
                  </a:path>
                </a:pathLst>
              </a:custGeom>
              <a:noFill/>
              <a:ln w="33338" cap="rnd">
                <a:solidFill>
                  <a:srgbClr val="FB7185"/>
                </a:solidFill>
              </a:ln>
            </p:spPr>
          </p:sp>
          <p:sp>
            <p:nvSpPr>
              <p:cNvPr id="91" name="Ellipse 91"/>
              <p:cNvSpPr/>
              <p:nvPr/>
            </p:nvSpPr>
            <p:spPr>
              <a:xfrm>
                <a:off x="4038600" y="6162675"/>
                <a:ext cx="95250" cy="95250"/>
              </a:xfrm>
              <a:prstGeom prst="ellipse">
                <a:avLst/>
              </a:prstGeom>
              <a:solidFill>
                <a:srgbClr val="FB7185"/>
              </a:solidFill>
              <a:ln w="19050">
                <a:solidFill>
                  <a:srgbClr val="0A0E27"/>
                </a:solidFill>
              </a:ln>
            </p:spPr>
          </p:sp>
          <p:sp>
            <p:nvSpPr>
              <p:cNvPr id="92" name="TextBox 92"/>
              <p:cNvSpPr txBox="1"/>
              <p:nvPr/>
            </p:nvSpPr>
            <p:spPr>
              <a:xfrm>
                <a:off x="4352925" y="6084570"/>
                <a:ext cx="1553528" cy="266700"/>
              </a:xfrm>
              <a:prstGeom prst="rect">
                <a:avLst/>
              </a:prstGeom>
              <a:noFill/>
              <a:ln>
                <a:noFill/>
              </a:ln>
            </p:spPr>
            <p:txBody>
              <a:bodyPr wrap="none" lIns="0" tIns="60008" rIns="0" bIns="0" anchor="t" anchorCtr="0">
                <a:noAutofit/>
              </a:bodyPr>
              <a:lstStyle/>
              <a:p>
                <a:pPr algn="l"/>
                <a:r>
                  <a:rPr lang="zh-CN" sz="1050" b="1" dirty="0">
                    <a:solidFill>
                      <a:srgbClr val="E8ECFF"/>
                    </a:solidFill>
                    <a:latin typeface="Microsoft YaHei"/>
                    <a:ea typeface="Microsoft YaHei"/>
                    <a:cs typeface="Microsoft YaHei"/>
                  </a:rPr>
                  <a:t>单次成本(右轴)</a:t>
                </a:r>
              </a:p>
            </p:txBody>
          </p:sp>
          <p:sp>
            <p:nvSpPr>
              <p:cNvPr id="93" name="Rectangle 93"/>
              <p:cNvSpPr/>
              <p:nvPr/>
            </p:nvSpPr>
            <p:spPr>
              <a:xfrm>
                <a:off x="6572250" y="6000750"/>
                <a:ext cx="4857750" cy="419100"/>
              </a:xfrm>
              <a:prstGeom prst="roundRect">
                <a:avLst>
                  <a:gd name="adj" fmla="val 22727"/>
                </a:avLst>
              </a:prstGeom>
              <a:solidFill>
                <a:srgbClr val="1A2150">
                  <a:alpha val="65000"/>
                </a:srgbClr>
              </a:solidFill>
              <a:ln w="9525">
                <a:solidFill>
                  <a:srgbClr val="3DDDFC">
                    <a:alpha val="40000"/>
                  </a:srgbClr>
                </a:solidFill>
              </a:ln>
            </p:spPr>
          </p:sp>
          <p:sp>
            <p:nvSpPr>
              <p:cNvPr id="94" name="TextBox 94"/>
              <p:cNvSpPr txBox="1"/>
              <p:nvPr/>
            </p:nvSpPr>
            <p:spPr>
              <a:xfrm>
                <a:off x="6762750" y="6084570"/>
                <a:ext cx="4393882" cy="266700"/>
              </a:xfrm>
              <a:prstGeom prst="rect">
                <a:avLst/>
              </a:prstGeom>
              <a:noFill/>
              <a:ln>
                <a:noFill/>
              </a:ln>
            </p:spPr>
            <p:txBody>
              <a:bodyPr wrap="none" lIns="0" tIns="60008" rIns="0" bIns="0" anchor="t" anchorCtr="0">
                <a:noAutofit/>
              </a:bodyPr>
              <a:lstStyle/>
              <a:p>
                <a:pPr algn="l"/>
                <a:r>
                  <a:rPr lang="en-US" sz="1050" b="1" dirty="0">
                    <a:solidFill>
                      <a:srgbClr val="3DDDFC"/>
                    </a:solidFill>
                    <a:latin typeface="Microsoft YaHei"/>
                    <a:ea typeface="Microsoft YaHei"/>
                    <a:cs typeface="Microsoft YaHei"/>
                  </a:rPr>
                  <a:t>▲</a:t>
                </a:r>
                <a:r>
                  <a:rPr lang="zh-CN" sz="1050" b="1" dirty="0">
                    <a:solidFill>
                      <a:srgbClr val="A8B0D0"/>
                    </a:solidFill>
                    <a:latin typeface="Microsoft YaHei"/>
                    <a:ea typeface="Microsoft YaHei"/>
                    <a:cs typeface="Microsoft YaHei"/>
                  </a:rPr>
                  <a:t xml:space="preserve"> 准确率 71% → 92.4%  ·  成本 ¥1.20 → ¥0.42</a:t>
                </a:r>
              </a:p>
            </p:txBody>
          </p:sp>
        </p:grpSp>
        <p:grpSp>
          <p:nvGrpSpPr>
            <p:cNvPr id="98" name="footer"/>
            <p:cNvGrpSpPr/>
            <p:nvPr/>
          </p:nvGrpSpPr>
          <p:grpSpPr>
            <a:xfrm>
              <a:off x="571500" y="6506528"/>
              <a:ext cx="11048953" cy="247650"/>
              <a:chOff x="571500" y="6506528"/>
              <a:chExt cx="11048953" cy="247650"/>
            </a:xfrm>
          </p:grpSpPr>
          <p:sp>
            <p:nvSpPr>
              <p:cNvPr id="96" name="TextBox 96"/>
              <p:cNvSpPr txBox="1"/>
              <p:nvPr/>
            </p:nvSpPr>
            <p:spPr>
              <a:xfrm>
                <a:off x="571500" y="6506528"/>
                <a:ext cx="3736419" cy="247650"/>
              </a:xfrm>
              <a:prstGeom prst="rect">
                <a:avLst/>
              </a:prstGeom>
              <a:noFill/>
              <a:ln>
                <a:noFill/>
              </a:ln>
            </p:spPr>
            <p:txBody>
              <a:bodyPr wrap="none" lIns="0" tIns="55721" rIns="0" bIns="0" anchor="t" anchorCtr="0">
                <a:noAutofit/>
              </a:bodyPr>
              <a:lstStyle/>
              <a:p>
                <a:pPr algn="l"/>
                <a:r>
                  <a:rPr lang="zh-CN" sz="980" b="1" dirty="0">
                    <a:solidFill>
                      <a:srgbClr val="6B7299"/>
                    </a:solidFill>
                    <a:latin typeface="Microsoft YaHei"/>
                    <a:ea typeface="Microsoft YaHei"/>
                    <a:cs typeface="Microsoft YaHei"/>
                  </a:rPr>
                  <a:t>12 周指标趋势 · 来源:内部 Agent 平台监控</a:t>
                </a:r>
              </a:p>
            </p:txBody>
          </p:sp>
          <p:sp>
            <p:nvSpPr>
              <p:cNvPr id="97" name="TextBox 97"/>
              <p:cNvSpPr txBox="1"/>
              <p:nvPr/>
            </p:nvSpPr>
            <p:spPr>
              <a:xfrm>
                <a:off x="10874407" y="650652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09 / 12</a:t>
                </a:r>
              </a:p>
            </p:txBody>
          </p:sp>
        </p:grpSp>
      </p:gr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1">
  <p:cSld>
    <p:spTree>
      <p:nvGrpSpPr>
        <p:cNvPr id="1" name=""/>
        <p:cNvGrpSpPr/>
        <p:nvPr/>
      </p:nvGrpSpPr>
      <p:grpSpPr>
        <a:xfrm>
          <a:off x="0" y="0"/>
          <a:ext cx="0" cy="0"/>
          <a:chOff x="0" y="0"/>
          <a:chExt cx="0" cy="0"/>
        </a:xfrm>
      </p:grpSpPr>
      <p:grpSp>
        <p:nvGrpSpPr>
          <p:cNvPr id="102" name="authored-scene"/>
          <p:cNvGrpSpPr/>
          <p:nvPr/>
        </p:nvGrpSpPr>
        <p:grpSpPr>
          <a:xfrm>
            <a:off x="-25717" y="0"/>
            <a:ext cx="12217717" cy="6858000"/>
            <a:chOff x="-25717" y="0"/>
            <a:chExt cx="12217717" cy="6858000"/>
          </a:xfrm>
        </p:grpSpPr>
        <p:grpSp>
          <p:nvGrpSpPr>
            <p:cNvPr id="5"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A0E27">
                      <a:alpha val="60000"/>
                    </a:srgbClr>
                  </a:gs>
                  <a:gs pos="100000">
                    <a:srgbClr val="0A0E27">
                      <a:alpha val="78000"/>
                    </a:srgbClr>
                  </a:gs>
                </a:gsLst>
                <a:lin ang="5400000" scaled="1"/>
              </a:gradFill>
              <a:ln>
                <a:noFill/>
              </a:ln>
            </p:spPr>
          </p:sp>
        </p:grpSp>
        <p:grpSp>
          <p:nvGrpSpPr>
            <p:cNvPr id="9" name="header"/>
            <p:cNvGrpSpPr/>
            <p:nvPr/>
          </p:nvGrpSpPr>
          <p:grpSpPr>
            <a:xfrm>
              <a:off x="571500" y="302895"/>
              <a:ext cx="7096601" cy="819150"/>
              <a:chOff x="571500" y="302895"/>
              <a:chExt cx="7096601" cy="819150"/>
            </a:xfrm>
          </p:grpSpPr>
          <p:sp>
            <p:nvSpPr>
              <p:cNvPr id="6" name="Rectangle 6"/>
              <p:cNvSpPr/>
              <p:nvPr/>
            </p:nvSpPr>
            <p:spPr>
              <a:xfrm>
                <a:off x="571500" y="476250"/>
                <a:ext cx="57150" cy="304800"/>
              </a:xfrm>
              <a:prstGeom prst="roundRect">
                <a:avLst>
                  <a:gd name="adj" fmla="val 50000"/>
                </a:avLst>
              </a:prstGeom>
              <a:gradFill>
                <a:gsLst>
                  <a:gs pos="0">
                    <a:srgbClr val="5B8DEF"/>
                  </a:gs>
                  <a:gs pos="50000">
                    <a:srgbClr val="A26BFA"/>
                  </a:gs>
                  <a:gs pos="100000">
                    <a:srgbClr val="3DDDFC"/>
                  </a:gs>
                </a:gsLst>
                <a:lin ang="0" scaled="1"/>
              </a:gradFill>
              <a:ln>
                <a:noFill/>
              </a:ln>
            </p:spPr>
          </p:sp>
          <p:sp>
            <p:nvSpPr>
              <p:cNvPr id="7" name="TextBox 7"/>
              <p:cNvSpPr txBox="1"/>
              <p:nvPr/>
            </p:nvSpPr>
            <p:spPr>
              <a:xfrm>
                <a:off x="762000" y="302895"/>
                <a:ext cx="6906101" cy="647700"/>
              </a:xfrm>
              <a:prstGeom prst="rect">
                <a:avLst/>
              </a:prstGeom>
              <a:noFill/>
              <a:ln>
                <a:noFill/>
              </a:ln>
            </p:spPr>
            <p:txBody>
              <a:bodyPr wrap="none" lIns="0" tIns="145732" rIns="0" bIns="0" anchor="t" anchorCtr="0">
                <a:noAutofit/>
              </a:bodyPr>
              <a:lstStyle/>
              <a:p>
                <a:pPr algn="l"/>
                <a:r>
                  <a:rPr lang="zh-CN" sz="2550" b="1" dirty="0">
                    <a:solidFill>
                      <a:srgbClr val="E8ECFF"/>
                    </a:solidFill>
                    <a:latin typeface="Microsoft YaHei"/>
                    <a:ea typeface="Microsoft YaHei"/>
                    <a:cs typeface="Microsoft YaHei"/>
                  </a:rPr>
                  <a:t>这四类失败,你最先会遇到哪个</a:t>
                </a:r>
              </a:p>
            </p:txBody>
          </p:sp>
          <p:sp>
            <p:nvSpPr>
              <p:cNvPr id="8" name="TextBox 8"/>
              <p:cNvSpPr txBox="1"/>
              <p:nvPr/>
            </p:nvSpPr>
            <p:spPr>
              <a:xfrm>
                <a:off x="762000" y="855345"/>
                <a:ext cx="5073968" cy="266700"/>
              </a:xfrm>
              <a:prstGeom prst="rect">
                <a:avLst/>
              </a:prstGeom>
              <a:noFill/>
              <a:ln>
                <a:noFill/>
              </a:ln>
            </p:spPr>
            <p:txBody>
              <a:bodyPr wrap="none" lIns="0" tIns="60007" rIns="0" bIns="0" anchor="t" anchorCtr="0">
                <a:noAutofit/>
              </a:bodyPr>
              <a:lstStyle/>
              <a:p>
                <a:pPr algn="l"/>
                <a:r>
                  <a:rPr lang="en-US" sz="1050" b="1" spc="225" dirty="0">
                    <a:solidFill>
                      <a:srgbClr val="A8B0D0"/>
                    </a:solidFill>
                    <a:latin typeface="Microsoft YaHei"/>
                    <a:ea typeface="Microsoft YaHei"/>
                    <a:cs typeface="Microsoft YaHei"/>
                  </a:rPr>
                  <a:t>FAILURE MODES · FREQUENCY × DETECTION DIFFICULTY</a:t>
                </a:r>
              </a:p>
            </p:txBody>
          </p:sp>
        </p:grpSp>
        <p:grpSp>
          <p:nvGrpSpPr>
            <p:cNvPr id="18" name="axis-frame"/>
            <p:cNvGrpSpPr/>
            <p:nvPr/>
          </p:nvGrpSpPr>
          <p:grpSpPr>
            <a:xfrm>
              <a:off x="-25717" y="1190625"/>
              <a:ext cx="11455717" cy="4733925"/>
              <a:chOff x="-25717" y="1190625"/>
              <a:chExt cx="11455717" cy="4733925"/>
            </a:xfrm>
          </p:grpSpPr>
          <p:sp>
            <p:nvSpPr>
              <p:cNvPr id="10" name="Rectangle 10"/>
              <p:cNvSpPr/>
              <p:nvPr/>
            </p:nvSpPr>
            <p:spPr>
              <a:xfrm>
                <a:off x="762000" y="1190625"/>
                <a:ext cx="5143500" cy="209550"/>
              </a:xfrm>
              <a:prstGeom prst="roundRect">
                <a:avLst>
                  <a:gd name="adj" fmla="val 50000"/>
                </a:avLst>
              </a:prstGeom>
              <a:solidFill>
                <a:srgbClr val="FB7185">
                  <a:alpha val="18000"/>
                </a:srgbClr>
              </a:solidFill>
              <a:ln>
                <a:noFill/>
              </a:ln>
            </p:spPr>
          </p:sp>
          <p:sp>
            <p:nvSpPr>
              <p:cNvPr id="11" name="TextBox 11"/>
              <p:cNvSpPr txBox="1"/>
              <p:nvPr/>
            </p:nvSpPr>
            <p:spPr>
              <a:xfrm>
                <a:off x="2542699" y="1206818"/>
                <a:ext cx="1582102" cy="209550"/>
              </a:xfrm>
              <a:prstGeom prst="rect">
                <a:avLst/>
              </a:prstGeom>
              <a:noFill/>
              <a:ln>
                <a:noFill/>
              </a:ln>
            </p:spPr>
            <p:txBody>
              <a:bodyPr wrap="none" lIns="0" tIns="47149" rIns="0" bIns="0" anchor="t" anchorCtr="0">
                <a:noAutofit/>
              </a:bodyPr>
              <a:lstStyle/>
              <a:p>
                <a:pPr algn="ctr"/>
                <a:r>
                  <a:rPr lang="zh-CN" sz="820" b="1" spc="225" dirty="0">
                    <a:solidFill>
                      <a:srgbClr val="FB7185"/>
                    </a:solidFill>
                    <a:latin typeface="Microsoft YaHei"/>
                    <a:ea typeface="Microsoft YaHei"/>
                    <a:cs typeface="Microsoft YaHei"/>
                  </a:rPr>
                  <a:t>SHALLOW · 表面易识</a:t>
                </a:r>
              </a:p>
            </p:txBody>
          </p:sp>
          <p:sp>
            <p:nvSpPr>
              <p:cNvPr id="12" name="Rectangle 12"/>
              <p:cNvSpPr/>
              <p:nvPr/>
            </p:nvSpPr>
            <p:spPr>
              <a:xfrm>
                <a:off x="6286500" y="1190625"/>
                <a:ext cx="5143500" cy="209550"/>
              </a:xfrm>
              <a:prstGeom prst="roundRect">
                <a:avLst>
                  <a:gd name="adj" fmla="val 50000"/>
                </a:avLst>
              </a:prstGeom>
              <a:solidFill>
                <a:srgbClr val="A26BFA">
                  <a:alpha val="20000"/>
                </a:srgbClr>
              </a:solidFill>
              <a:ln>
                <a:noFill/>
              </a:ln>
            </p:spPr>
          </p:sp>
          <p:sp>
            <p:nvSpPr>
              <p:cNvPr id="13" name="TextBox 13"/>
              <p:cNvSpPr txBox="1"/>
              <p:nvPr/>
            </p:nvSpPr>
            <p:spPr>
              <a:xfrm>
                <a:off x="8149704" y="1206818"/>
                <a:ext cx="1417082" cy="209550"/>
              </a:xfrm>
              <a:prstGeom prst="rect">
                <a:avLst/>
              </a:prstGeom>
              <a:noFill/>
              <a:ln>
                <a:noFill/>
              </a:ln>
            </p:spPr>
            <p:txBody>
              <a:bodyPr wrap="none" lIns="10" tIns="47149" rIns="0" bIns="0" anchor="t" anchorCtr="0">
                <a:noAutofit/>
              </a:bodyPr>
              <a:lstStyle/>
              <a:p>
                <a:pPr algn="ctr"/>
                <a:r>
                  <a:rPr lang="zh-CN" sz="820" b="1" spc="225" dirty="0">
                    <a:solidFill>
                      <a:srgbClr val="A26BFA"/>
                    </a:solidFill>
                    <a:latin typeface="Microsoft YaHei"/>
                    <a:ea typeface="Microsoft YaHei"/>
                    <a:cs typeface="Microsoft YaHei"/>
                  </a:rPr>
                  <a:t>DEEP · 隐蔽难定位</a:t>
                </a:r>
              </a:p>
            </p:txBody>
          </p:sp>
          <p:sp>
            <p:nvSpPr>
              <p:cNvPr id="14" name="Rectangle 14"/>
              <p:cNvSpPr/>
              <p:nvPr/>
            </p:nvSpPr>
            <p:spPr>
              <a:xfrm>
                <a:off x="361950" y="1504950"/>
                <a:ext cx="209550" cy="2095500"/>
              </a:xfrm>
              <a:prstGeom prst="roundRect">
                <a:avLst>
                  <a:gd name="adj" fmla="val 50000"/>
                </a:avLst>
              </a:prstGeom>
              <a:solidFill>
                <a:srgbClr val="FFFFFF">
                  <a:alpha val="6000"/>
                </a:srgbClr>
              </a:solidFill>
              <a:ln>
                <a:noFill/>
              </a:ln>
            </p:spPr>
          </p:sp>
          <p:sp>
            <p:nvSpPr>
              <p:cNvPr id="15" name="TextBox 15"/>
              <p:cNvSpPr txBox="1"/>
              <p:nvPr/>
            </p:nvSpPr>
            <p:spPr>
              <a:xfrm rot="-5400000">
                <a:off x="-17859" y="2447925"/>
                <a:ext cx="906304" cy="209550"/>
              </a:xfrm>
              <a:prstGeom prst="rect">
                <a:avLst/>
              </a:prstGeom>
              <a:noFill/>
              <a:ln>
                <a:noFill/>
              </a:ln>
            </p:spPr>
            <p:txBody>
              <a:bodyPr wrap="none" lIns="0" tIns="47149" rIns="0" bIns="0" anchor="t" anchorCtr="0">
                <a:noAutofit/>
              </a:bodyPr>
              <a:lstStyle/>
              <a:p>
                <a:pPr algn="ctr"/>
                <a:r>
                  <a:rPr lang="zh-CN" sz="820" b="1" spc="150" dirty="0">
                    <a:solidFill>
                      <a:srgbClr val="A8B0D0"/>
                    </a:solidFill>
                    <a:latin typeface="Microsoft YaHei"/>
                    <a:ea typeface="Microsoft YaHei"/>
                    <a:cs typeface="Microsoft YaHei"/>
                  </a:rPr>
                  <a:t>HIGH · 高频</a:t>
                </a:r>
              </a:p>
            </p:txBody>
          </p:sp>
          <p:sp>
            <p:nvSpPr>
              <p:cNvPr id="16" name="Rectangle 16"/>
              <p:cNvSpPr/>
              <p:nvPr/>
            </p:nvSpPr>
            <p:spPr>
              <a:xfrm>
                <a:off x="361950" y="3829050"/>
                <a:ext cx="209550" cy="2095500"/>
              </a:xfrm>
              <a:prstGeom prst="roundRect">
                <a:avLst>
                  <a:gd name="adj" fmla="val 50000"/>
                </a:avLst>
              </a:prstGeom>
              <a:solidFill>
                <a:srgbClr val="FFFFFF">
                  <a:alpha val="6000"/>
                </a:srgbClr>
              </a:solidFill>
              <a:ln>
                <a:noFill/>
              </a:ln>
            </p:spPr>
          </p:sp>
          <p:sp>
            <p:nvSpPr>
              <p:cNvPr id="17" name="TextBox 17"/>
              <p:cNvSpPr txBox="1"/>
              <p:nvPr/>
            </p:nvSpPr>
            <p:spPr>
              <a:xfrm rot="-5400000">
                <a:off x="-25717" y="4772025"/>
                <a:ext cx="922020" cy="209550"/>
              </a:xfrm>
              <a:prstGeom prst="rect">
                <a:avLst/>
              </a:prstGeom>
              <a:noFill/>
              <a:ln>
                <a:noFill/>
              </a:ln>
            </p:spPr>
            <p:txBody>
              <a:bodyPr wrap="none" lIns="0" tIns="47149" rIns="0" bIns="0" anchor="t" anchorCtr="0">
                <a:noAutofit/>
              </a:bodyPr>
              <a:lstStyle/>
              <a:p>
                <a:pPr algn="ctr"/>
                <a:r>
                  <a:rPr lang="zh-CN" sz="820" b="1" spc="150" dirty="0">
                    <a:solidFill>
                      <a:srgbClr val="A8B0D0"/>
                    </a:solidFill>
                    <a:latin typeface="Microsoft YaHei"/>
                    <a:ea typeface="Microsoft YaHei"/>
                    <a:cs typeface="Microsoft YaHei"/>
                  </a:rPr>
                  <a:t>LOW · 低频</a:t>
                </a:r>
              </a:p>
            </p:txBody>
          </p:sp>
        </p:grpSp>
        <p:grpSp>
          <p:nvGrpSpPr>
            <p:cNvPr id="38" name="q-tool-errors"/>
            <p:cNvGrpSpPr/>
            <p:nvPr/>
          </p:nvGrpSpPr>
          <p:grpSpPr>
            <a:xfrm>
              <a:off x="762000" y="1504950"/>
              <a:ext cx="5143500" cy="2209800"/>
              <a:chOff x="762000" y="1504950"/>
              <a:chExt cx="5143500" cy="2209800"/>
            </a:xfrm>
          </p:grpSpPr>
          <p:sp>
            <p:nvSpPr>
              <p:cNvPr id="19" name="Rectangle 19"/>
              <p:cNvSpPr/>
              <p:nvPr/>
            </p:nvSpPr>
            <p:spPr>
              <a:xfrm>
                <a:off x="762000" y="1504950"/>
                <a:ext cx="5143500" cy="2209800"/>
              </a:xfrm>
              <a:prstGeom prst="roundRect">
                <a:avLst>
                  <a:gd name="adj" fmla="val 6897"/>
                </a:avLst>
              </a:prstGeom>
              <a:gradFill>
                <a:gsLst>
                  <a:gs pos="0">
                    <a:srgbClr val="1A2150">
                      <a:alpha val="82000"/>
                    </a:srgbClr>
                  </a:gs>
                  <a:gs pos="100000">
                    <a:srgbClr val="1A2150">
                      <a:alpha val="50000"/>
                    </a:srgbClr>
                  </a:gs>
                </a:gsLst>
                <a:lin ang="5400000" scaled="1"/>
              </a:gradFill>
              <a:ln w="9525">
                <a:solidFill>
                  <a:srgbClr val="FB7185">
                    <a:alpha val="35000"/>
                  </a:srgbClr>
                </a:solidFill>
              </a:ln>
            </p:spPr>
          </p:sp>
          <p:sp>
            <p:nvSpPr>
              <p:cNvPr id="20" name="Rectangle 20"/>
              <p:cNvSpPr/>
              <p:nvPr/>
            </p:nvSpPr>
            <p:spPr>
              <a:xfrm>
                <a:off x="933450" y="1514475"/>
                <a:ext cx="480060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21" name="Freeform 21"/>
              <p:cNvSpPr/>
              <p:nvPr/>
            </p:nvSpPr>
            <p:spPr>
              <a:xfrm>
                <a:off x="762000" y="1504950"/>
                <a:ext cx="5143500" cy="571500"/>
              </a:xfrm>
              <a:custGeom>
                <a:avLst/>
                <a:gdLst/>
                <a:ahLst/>
                <a:cxnLst/>
                <a:rect l="l" t="t" r="r" b="b"/>
                <a:pathLst>
                  <a:path w="5143500" h="571500">
                    <a:moveTo>
                      <a:pt x="133350" y="0"/>
                    </a:moveTo>
                    <a:lnTo>
                      <a:pt x="5010150" y="0"/>
                    </a:lnTo>
                    <a:cubicBezTo>
                      <a:pt x="5083797" y="0"/>
                      <a:pt x="5143500" y="59703"/>
                      <a:pt x="5143500" y="133350"/>
                    </a:cubicBezTo>
                    <a:lnTo>
                      <a:pt x="5143500" y="571500"/>
                    </a:lnTo>
                    <a:lnTo>
                      <a:pt x="0" y="571500"/>
                    </a:lnTo>
                    <a:lnTo>
                      <a:pt x="0" y="133350"/>
                    </a:lnTo>
                    <a:cubicBezTo>
                      <a:pt x="0" y="59703"/>
                      <a:pt x="59703" y="0"/>
                      <a:pt x="133350" y="0"/>
                    </a:cubicBezTo>
                    <a:close/>
                  </a:path>
                </a:pathLst>
              </a:custGeom>
              <a:gradFill>
                <a:gsLst>
                  <a:gs pos="0">
                    <a:srgbClr val="FB7185">
                      <a:alpha val="92000"/>
                    </a:srgbClr>
                  </a:gs>
                  <a:gs pos="100000">
                    <a:srgbClr val="FB7185">
                      <a:alpha val="45000"/>
                    </a:srgbClr>
                  </a:gs>
                </a:gsLst>
                <a:lin ang="2700000" scaled="1"/>
              </a:gradFill>
              <a:ln>
                <a:noFill/>
              </a:ln>
            </p:spPr>
          </p:sp>
          <p:sp>
            <p:nvSpPr>
              <p:cNvPr id="22" name="Ellipse 22"/>
              <p:cNvSpPr/>
              <p:nvPr/>
            </p:nvSpPr>
            <p:spPr>
              <a:xfrm>
                <a:off x="933450" y="1619250"/>
                <a:ext cx="342900" cy="342900"/>
              </a:xfrm>
              <a:prstGeom prst="ellipse">
                <a:avLst/>
              </a:prstGeom>
              <a:solidFill>
                <a:srgbClr val="0A0E27">
                  <a:alpha val="50000"/>
                </a:srgbClr>
              </a:solidFill>
              <a:ln>
                <a:noFill/>
              </a:ln>
            </p:spPr>
          </p:sp>
          <p:grpSp>
            <p:nvGrpSpPr>
              <p:cNvPr id="25" name="Group 25"/>
              <p:cNvGrpSpPr/>
              <p:nvPr/>
            </p:nvGrpSpPr>
            <p:grpSpPr>
              <a:xfrm>
                <a:off x="962025" y="1666856"/>
                <a:ext cx="285750" cy="247687"/>
                <a:chOff x="962025" y="1666856"/>
                <a:chExt cx="285750" cy="247687"/>
              </a:xfrm>
            </p:grpSpPr>
            <p:sp>
              <p:nvSpPr>
                <p:cNvPr id="23" name="Freeform 23"/>
                <p:cNvSpPr/>
                <p:nvPr/>
              </p:nvSpPr>
              <p:spPr>
                <a:xfrm>
                  <a:off x="1009650" y="1790700"/>
                  <a:ext cx="190500" cy="114300"/>
                </a:xfrm>
                <a:custGeom>
                  <a:avLst/>
                  <a:gdLst/>
                  <a:ahLst/>
                  <a:cxnLst/>
                  <a:rect l="l" t="t" r="r" b="b"/>
                  <a:pathLst>
                    <a:path w="190500" h="114300">
                      <a:moveTo>
                        <a:pt x="190500" y="0"/>
                      </a:moveTo>
                      <a:lnTo>
                        <a:pt x="190500" y="19050"/>
                      </a:lnTo>
                      <a:cubicBezTo>
                        <a:pt x="190500" y="71655"/>
                        <a:pt x="147855" y="114300"/>
                        <a:pt x="95250" y="114300"/>
                      </a:cubicBezTo>
                      <a:cubicBezTo>
                        <a:pt x="42645" y="114300"/>
                        <a:pt x="0" y="71655"/>
                        <a:pt x="0" y="19050"/>
                      </a:cubicBezTo>
                      <a:lnTo>
                        <a:pt x="0" y="0"/>
                      </a:lnTo>
                      <a:close/>
                    </a:path>
                  </a:pathLst>
                </a:custGeom>
                <a:solidFill>
                  <a:srgbClr val="FB7185">
                    <a:alpha val="20000"/>
                  </a:srgbClr>
                </a:solidFill>
                <a:ln>
                  <a:noFill/>
                </a:ln>
              </p:spPr>
            </p:sp>
            <p:sp>
              <p:nvSpPr>
                <p:cNvPr id="24" name="Freeform 24"/>
                <p:cNvSpPr/>
                <p:nvPr/>
              </p:nvSpPr>
              <p:spPr>
                <a:xfrm>
                  <a:off x="962025" y="1666856"/>
                  <a:ext cx="285750" cy="247687"/>
                </a:xfrm>
                <a:custGeom>
                  <a:avLst/>
                  <a:gdLst/>
                  <a:ahLst/>
                  <a:cxnLst/>
                  <a:rect l="l" t="t" r="r" b="b"/>
                  <a:pathLst>
                    <a:path w="285750" h="247687">
                      <a:moveTo>
                        <a:pt x="161925" y="80981"/>
                      </a:moveTo>
                      <a:cubicBezTo>
                        <a:pt x="161925" y="73090"/>
                        <a:pt x="168322" y="66694"/>
                        <a:pt x="176212" y="66694"/>
                      </a:cubicBezTo>
                      <a:cubicBezTo>
                        <a:pt x="184103" y="66694"/>
                        <a:pt x="190500" y="73090"/>
                        <a:pt x="190500" y="80981"/>
                      </a:cubicBezTo>
                      <a:cubicBezTo>
                        <a:pt x="190500" y="88872"/>
                        <a:pt x="184103" y="95269"/>
                        <a:pt x="176212" y="95269"/>
                      </a:cubicBezTo>
                      <a:cubicBezTo>
                        <a:pt x="168322" y="95269"/>
                        <a:pt x="161925" y="88872"/>
                        <a:pt x="161925" y="80981"/>
                      </a:cubicBezTo>
                      <a:close/>
                      <a:moveTo>
                        <a:pt x="109538" y="66694"/>
                      </a:moveTo>
                      <a:cubicBezTo>
                        <a:pt x="101647" y="66694"/>
                        <a:pt x="95250" y="73090"/>
                        <a:pt x="95250" y="80981"/>
                      </a:cubicBezTo>
                      <a:cubicBezTo>
                        <a:pt x="95250" y="88872"/>
                        <a:pt x="101647" y="95269"/>
                        <a:pt x="109538" y="95269"/>
                      </a:cubicBezTo>
                      <a:cubicBezTo>
                        <a:pt x="117428" y="95269"/>
                        <a:pt x="123825" y="88872"/>
                        <a:pt x="123825" y="80981"/>
                      </a:cubicBezTo>
                      <a:cubicBezTo>
                        <a:pt x="123825" y="73090"/>
                        <a:pt x="117428" y="66694"/>
                        <a:pt x="109538" y="66694"/>
                      </a:cubicBezTo>
                      <a:close/>
                      <a:moveTo>
                        <a:pt x="247650" y="142894"/>
                      </a:moveTo>
                      <a:cubicBezTo>
                        <a:pt x="247676" y="152140"/>
                        <a:pt x="246475" y="161348"/>
                        <a:pt x="244078" y="170278"/>
                      </a:cubicBezTo>
                      <a:lnTo>
                        <a:pt x="270558" y="181851"/>
                      </a:lnTo>
                      <a:cubicBezTo>
                        <a:pt x="274621" y="183702"/>
                        <a:pt x="276853" y="188127"/>
                        <a:pt x="275927" y="192495"/>
                      </a:cubicBezTo>
                      <a:cubicBezTo>
                        <a:pt x="275001" y="196863"/>
                        <a:pt x="271165" y="200001"/>
                        <a:pt x="266700" y="200044"/>
                      </a:cubicBezTo>
                      <a:cubicBezTo>
                        <a:pt x="265388" y="200047"/>
                        <a:pt x="264090" y="199775"/>
                        <a:pt x="262890" y="199246"/>
                      </a:cubicBezTo>
                      <a:lnTo>
                        <a:pt x="237387" y="188137"/>
                      </a:lnTo>
                      <a:cubicBezTo>
                        <a:pt x="219974" y="224527"/>
                        <a:pt x="183216" y="247687"/>
                        <a:pt x="142875" y="247687"/>
                      </a:cubicBezTo>
                      <a:cubicBezTo>
                        <a:pt x="102534" y="247687"/>
                        <a:pt x="65776" y="224527"/>
                        <a:pt x="48363" y="188137"/>
                      </a:cubicBezTo>
                      <a:lnTo>
                        <a:pt x="22860" y="199246"/>
                      </a:lnTo>
                      <a:cubicBezTo>
                        <a:pt x="21660" y="199775"/>
                        <a:pt x="20362" y="200047"/>
                        <a:pt x="19050" y="200044"/>
                      </a:cubicBezTo>
                      <a:cubicBezTo>
                        <a:pt x="14542" y="200041"/>
                        <a:pt x="10653" y="196878"/>
                        <a:pt x="9732" y="192465"/>
                      </a:cubicBezTo>
                      <a:cubicBezTo>
                        <a:pt x="8811" y="188052"/>
                        <a:pt x="11109" y="183597"/>
                        <a:pt x="15240" y="181791"/>
                      </a:cubicBezTo>
                      <a:lnTo>
                        <a:pt x="41672" y="170278"/>
                      </a:lnTo>
                      <a:cubicBezTo>
                        <a:pt x="39275" y="161348"/>
                        <a:pt x="38074" y="152140"/>
                        <a:pt x="38100" y="142894"/>
                      </a:cubicBezTo>
                      <a:lnTo>
                        <a:pt x="38100" y="133369"/>
                      </a:lnTo>
                      <a:lnTo>
                        <a:pt x="9525" y="133369"/>
                      </a:lnTo>
                      <a:cubicBezTo>
                        <a:pt x="4264" y="133369"/>
                        <a:pt x="0" y="129104"/>
                        <a:pt x="0" y="123844"/>
                      </a:cubicBezTo>
                      <a:cubicBezTo>
                        <a:pt x="0" y="118583"/>
                        <a:pt x="4264" y="114319"/>
                        <a:pt x="9525" y="114319"/>
                      </a:cubicBezTo>
                      <a:lnTo>
                        <a:pt x="38100" y="114319"/>
                      </a:lnTo>
                      <a:lnTo>
                        <a:pt x="38100" y="104794"/>
                      </a:lnTo>
                      <a:cubicBezTo>
                        <a:pt x="38074" y="95548"/>
                        <a:pt x="39275" y="86339"/>
                        <a:pt x="41672" y="77409"/>
                      </a:cubicBezTo>
                      <a:lnTo>
                        <a:pt x="15240" y="65896"/>
                      </a:lnTo>
                      <a:cubicBezTo>
                        <a:pt x="12046" y="64584"/>
                        <a:pt x="9811" y="61647"/>
                        <a:pt x="9400" y="58218"/>
                      </a:cubicBezTo>
                      <a:cubicBezTo>
                        <a:pt x="8989" y="54790"/>
                        <a:pt x="10466" y="51408"/>
                        <a:pt x="13260" y="49378"/>
                      </a:cubicBezTo>
                      <a:cubicBezTo>
                        <a:pt x="16053" y="47349"/>
                        <a:pt x="19727" y="46990"/>
                        <a:pt x="22860" y="48441"/>
                      </a:cubicBezTo>
                      <a:lnTo>
                        <a:pt x="48363" y="59550"/>
                      </a:lnTo>
                      <a:cubicBezTo>
                        <a:pt x="65776" y="23160"/>
                        <a:pt x="102534" y="0"/>
                        <a:pt x="142875" y="0"/>
                      </a:cubicBezTo>
                      <a:cubicBezTo>
                        <a:pt x="183216" y="0"/>
                        <a:pt x="219974" y="23160"/>
                        <a:pt x="237387" y="59550"/>
                      </a:cubicBezTo>
                      <a:lnTo>
                        <a:pt x="262890" y="48406"/>
                      </a:lnTo>
                      <a:cubicBezTo>
                        <a:pt x="267681" y="46439"/>
                        <a:pt x="273165" y="48660"/>
                        <a:pt x="275237" y="53406"/>
                      </a:cubicBezTo>
                      <a:cubicBezTo>
                        <a:pt x="277309" y="58152"/>
                        <a:pt x="275209" y="63684"/>
                        <a:pt x="270510" y="65860"/>
                      </a:cubicBezTo>
                      <a:lnTo>
                        <a:pt x="244078" y="77469"/>
                      </a:lnTo>
                      <a:cubicBezTo>
                        <a:pt x="246475" y="86399"/>
                        <a:pt x="247676" y="95607"/>
                        <a:pt x="247650" y="104853"/>
                      </a:cubicBezTo>
                      <a:lnTo>
                        <a:pt x="247650" y="114378"/>
                      </a:lnTo>
                      <a:lnTo>
                        <a:pt x="276225" y="114378"/>
                      </a:lnTo>
                      <a:cubicBezTo>
                        <a:pt x="281486" y="114378"/>
                        <a:pt x="285750" y="118643"/>
                        <a:pt x="285750" y="123903"/>
                      </a:cubicBezTo>
                      <a:cubicBezTo>
                        <a:pt x="285750" y="129164"/>
                        <a:pt x="281486" y="133428"/>
                        <a:pt x="276225" y="133428"/>
                      </a:cubicBezTo>
                      <a:lnTo>
                        <a:pt x="247650" y="133428"/>
                      </a:lnTo>
                      <a:close/>
                      <a:moveTo>
                        <a:pt x="57150" y="114319"/>
                      </a:moveTo>
                      <a:lnTo>
                        <a:pt x="228600" y="114319"/>
                      </a:lnTo>
                      <a:lnTo>
                        <a:pt x="228600" y="104794"/>
                      </a:lnTo>
                      <a:cubicBezTo>
                        <a:pt x="228600" y="57449"/>
                        <a:pt x="190220" y="19069"/>
                        <a:pt x="142875" y="19069"/>
                      </a:cubicBezTo>
                      <a:cubicBezTo>
                        <a:pt x="95530" y="19069"/>
                        <a:pt x="57150" y="57449"/>
                        <a:pt x="57150" y="104794"/>
                      </a:cubicBezTo>
                      <a:close/>
                      <a:moveTo>
                        <a:pt x="133350" y="228071"/>
                      </a:moveTo>
                      <a:lnTo>
                        <a:pt x="133350" y="133369"/>
                      </a:lnTo>
                      <a:lnTo>
                        <a:pt x="57150" y="133369"/>
                      </a:lnTo>
                      <a:lnTo>
                        <a:pt x="57150" y="142894"/>
                      </a:lnTo>
                      <a:cubicBezTo>
                        <a:pt x="57202" y="186529"/>
                        <a:pt x="89989" y="223179"/>
                        <a:pt x="133350" y="228071"/>
                      </a:cubicBezTo>
                      <a:close/>
                      <a:moveTo>
                        <a:pt x="228600" y="142894"/>
                      </a:moveTo>
                      <a:lnTo>
                        <a:pt x="228600" y="133369"/>
                      </a:lnTo>
                      <a:lnTo>
                        <a:pt x="152400" y="133369"/>
                      </a:lnTo>
                      <a:lnTo>
                        <a:pt x="152400" y="228071"/>
                      </a:lnTo>
                      <a:cubicBezTo>
                        <a:pt x="195761" y="223179"/>
                        <a:pt x="228548" y="186529"/>
                        <a:pt x="228600" y="142894"/>
                      </a:cubicBezTo>
                      <a:close/>
                    </a:path>
                  </a:pathLst>
                </a:custGeom>
                <a:solidFill>
                  <a:srgbClr val="FB7185"/>
                </a:solidFill>
                <a:ln>
                  <a:noFill/>
                </a:ln>
              </p:spPr>
            </p:sp>
          </p:grpSp>
          <p:sp>
            <p:nvSpPr>
              <p:cNvPr id="26" name="TextBox 26"/>
              <p:cNvSpPr txBox="1"/>
              <p:nvPr/>
            </p:nvSpPr>
            <p:spPr>
              <a:xfrm>
                <a:off x="1371600" y="1612582"/>
                <a:ext cx="1266825" cy="361950"/>
              </a:xfrm>
              <a:prstGeom prst="rect">
                <a:avLst/>
              </a:prstGeom>
              <a:noFill/>
              <a:ln>
                <a:noFill/>
              </a:ln>
            </p:spPr>
            <p:txBody>
              <a:bodyPr wrap="none" lIns="0" tIns="81439" rIns="0" bIns="0" anchor="t" anchorCtr="0">
                <a:noAutofit/>
              </a:bodyPr>
              <a:lstStyle/>
              <a:p>
                <a:pPr algn="l"/>
                <a:r>
                  <a:rPr lang="zh-CN" sz="1420" b="1" dirty="0">
                    <a:solidFill>
                      <a:srgbClr val="FFFFFF"/>
                    </a:solidFill>
                    <a:latin typeface="Microsoft YaHei"/>
                    <a:ea typeface="Microsoft YaHei"/>
                    <a:cs typeface="Microsoft YaHei"/>
                  </a:rPr>
                  <a:t>工具错误</a:t>
                </a:r>
              </a:p>
            </p:txBody>
          </p:sp>
          <p:sp>
            <p:nvSpPr>
              <p:cNvPr id="27" name="Rectangle 27"/>
              <p:cNvSpPr/>
              <p:nvPr/>
            </p:nvSpPr>
            <p:spPr>
              <a:xfrm>
                <a:off x="4667250" y="1638300"/>
                <a:ext cx="1143000" cy="266700"/>
              </a:xfrm>
              <a:prstGeom prst="roundRect">
                <a:avLst>
                  <a:gd name="adj" fmla="val 50000"/>
                </a:avLst>
              </a:prstGeom>
              <a:solidFill>
                <a:srgbClr val="FFFFFF">
                  <a:alpha val="22000"/>
                </a:srgbClr>
              </a:solidFill>
              <a:ln>
                <a:noFill/>
              </a:ln>
            </p:spPr>
          </p:sp>
          <p:sp>
            <p:nvSpPr>
              <p:cNvPr id="28" name="TextBox 28"/>
              <p:cNvSpPr txBox="1"/>
              <p:nvPr/>
            </p:nvSpPr>
            <p:spPr>
              <a:xfrm>
                <a:off x="4620578" y="1683068"/>
                <a:ext cx="1236345" cy="209550"/>
              </a:xfrm>
              <a:prstGeom prst="rect">
                <a:avLst/>
              </a:prstGeom>
              <a:noFill/>
              <a:ln>
                <a:noFill/>
              </a:ln>
            </p:spPr>
            <p:txBody>
              <a:bodyPr wrap="none" lIns="0" tIns="47149" rIns="0" bIns="0" anchor="t" anchorCtr="0">
                <a:noAutofit/>
              </a:bodyPr>
              <a:lstStyle/>
              <a:p>
                <a:pPr algn="ctr"/>
                <a:r>
                  <a:rPr lang="en-US" sz="820" b="1" spc="150" dirty="0">
                    <a:solidFill>
                      <a:srgbClr val="FFFFFF"/>
                    </a:solidFill>
                    <a:latin typeface="Microsoft YaHei"/>
                    <a:ea typeface="Microsoft YaHei"/>
                    <a:cs typeface="Microsoft YaHei"/>
                  </a:rPr>
                  <a:t>VALIDATE EARLY</a:t>
                </a:r>
              </a:p>
            </p:txBody>
          </p:sp>
          <p:grpSp>
            <p:nvGrpSpPr>
              <p:cNvPr id="37" name="q1-items"/>
              <p:cNvGrpSpPr/>
              <p:nvPr/>
            </p:nvGrpSpPr>
            <p:grpSpPr>
              <a:xfrm>
                <a:off x="952500" y="2224088"/>
                <a:ext cx="3175159" cy="1352550"/>
                <a:chOff x="952500" y="2224088"/>
                <a:chExt cx="3175159" cy="1352550"/>
              </a:xfrm>
            </p:grpSpPr>
            <p:sp>
              <p:nvSpPr>
                <p:cNvPr id="29" name="Ellipse 29"/>
                <p:cNvSpPr/>
                <p:nvPr/>
              </p:nvSpPr>
              <p:spPr>
                <a:xfrm>
                  <a:off x="952500" y="2305050"/>
                  <a:ext cx="114300" cy="114300"/>
                </a:xfrm>
                <a:prstGeom prst="ellipse">
                  <a:avLst/>
                </a:prstGeom>
                <a:solidFill>
                  <a:srgbClr val="FB7185"/>
                </a:solidFill>
                <a:ln>
                  <a:noFill/>
                </a:ln>
              </p:spPr>
            </p:sp>
            <p:sp>
              <p:nvSpPr>
                <p:cNvPr id="30" name="TextBox 30"/>
                <p:cNvSpPr txBox="1"/>
                <p:nvPr/>
              </p:nvSpPr>
              <p:spPr>
                <a:xfrm>
                  <a:off x="1162050" y="2224088"/>
                  <a:ext cx="2178844"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JSON schema 不匹配</a:t>
                  </a:r>
                </a:p>
              </p:txBody>
            </p:sp>
            <p:sp>
              <p:nvSpPr>
                <p:cNvPr id="31" name="TextBox 31"/>
                <p:cNvSpPr txBox="1"/>
                <p:nvPr/>
              </p:nvSpPr>
              <p:spPr>
                <a:xfrm>
                  <a:off x="1162050" y="2448878"/>
                  <a:ext cx="2909888"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字段缺失 / 类型错位 / enum 写飞</a:t>
                  </a:r>
                </a:p>
              </p:txBody>
            </p:sp>
            <p:sp>
              <p:nvSpPr>
                <p:cNvPr id="32" name="Ellipse 32"/>
                <p:cNvSpPr/>
                <p:nvPr/>
              </p:nvSpPr>
              <p:spPr>
                <a:xfrm>
                  <a:off x="952500" y="2838450"/>
                  <a:ext cx="114300" cy="114300"/>
                </a:xfrm>
                <a:prstGeom prst="ellipse">
                  <a:avLst/>
                </a:prstGeom>
                <a:solidFill>
                  <a:srgbClr val="FB7185"/>
                </a:solidFill>
                <a:ln>
                  <a:noFill/>
                </a:ln>
              </p:spPr>
            </p:sp>
            <p:sp>
              <p:nvSpPr>
                <p:cNvPr id="33" name="TextBox 33"/>
                <p:cNvSpPr txBox="1"/>
                <p:nvPr/>
              </p:nvSpPr>
              <p:spPr>
                <a:xfrm>
                  <a:off x="1162050" y="2757488"/>
                  <a:ext cx="1000125"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参数幻觉</a:t>
                  </a:r>
                </a:p>
              </p:txBody>
            </p:sp>
            <p:sp>
              <p:nvSpPr>
                <p:cNvPr id="34" name="TextBox 34"/>
                <p:cNvSpPr txBox="1"/>
                <p:nvPr/>
              </p:nvSpPr>
              <p:spPr>
                <a:xfrm>
                  <a:off x="1162050" y="2982278"/>
                  <a:ext cx="2965609"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不存在的参数 / 值越界 / 单位混用</a:t>
                  </a:r>
                </a:p>
              </p:txBody>
            </p:sp>
            <p:sp>
              <p:nvSpPr>
                <p:cNvPr id="35" name="Ellipse 35"/>
                <p:cNvSpPr/>
                <p:nvPr/>
              </p:nvSpPr>
              <p:spPr>
                <a:xfrm>
                  <a:off x="952500" y="3371850"/>
                  <a:ext cx="114300" cy="114300"/>
                </a:xfrm>
                <a:prstGeom prst="ellipse">
                  <a:avLst/>
                </a:prstGeom>
                <a:solidFill>
                  <a:srgbClr val="FB7185"/>
                </a:solidFill>
                <a:ln>
                  <a:noFill/>
                </a:ln>
              </p:spPr>
            </p:sp>
            <p:sp>
              <p:nvSpPr>
                <p:cNvPr id="36" name="TextBox 36"/>
                <p:cNvSpPr txBox="1"/>
                <p:nvPr/>
              </p:nvSpPr>
              <p:spPr>
                <a:xfrm>
                  <a:off x="1162050" y="3290888"/>
                  <a:ext cx="1214438"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超时无回退</a:t>
                  </a:r>
                </a:p>
              </p:txBody>
            </p:sp>
          </p:grpSp>
        </p:grpSp>
        <p:grpSp>
          <p:nvGrpSpPr>
            <p:cNvPr id="58" name="q-cost-overrun"/>
            <p:cNvGrpSpPr/>
            <p:nvPr/>
          </p:nvGrpSpPr>
          <p:grpSpPr>
            <a:xfrm>
              <a:off x="6286500" y="1504950"/>
              <a:ext cx="5143500" cy="2209800"/>
              <a:chOff x="6286500" y="1504950"/>
              <a:chExt cx="5143500" cy="2209800"/>
            </a:xfrm>
          </p:grpSpPr>
          <p:sp>
            <p:nvSpPr>
              <p:cNvPr id="39" name="Rectangle 39"/>
              <p:cNvSpPr/>
              <p:nvPr/>
            </p:nvSpPr>
            <p:spPr>
              <a:xfrm>
                <a:off x="6286500" y="1504950"/>
                <a:ext cx="5143500" cy="2209800"/>
              </a:xfrm>
              <a:prstGeom prst="roundRect">
                <a:avLst>
                  <a:gd name="adj" fmla="val 6897"/>
                </a:avLst>
              </a:prstGeom>
              <a:gradFill>
                <a:gsLst>
                  <a:gs pos="0">
                    <a:srgbClr val="1A2150">
                      <a:alpha val="82000"/>
                    </a:srgbClr>
                  </a:gs>
                  <a:gs pos="100000">
                    <a:srgbClr val="1A2150">
                      <a:alpha val="50000"/>
                    </a:srgbClr>
                  </a:gs>
                </a:gsLst>
                <a:lin ang="5400000" scaled="1"/>
              </a:gradFill>
              <a:ln w="9525">
                <a:solidFill>
                  <a:srgbClr val="A26BFA">
                    <a:alpha val="40000"/>
                  </a:srgbClr>
                </a:solidFill>
              </a:ln>
            </p:spPr>
          </p:sp>
          <p:sp>
            <p:nvSpPr>
              <p:cNvPr id="40" name="Rectangle 40"/>
              <p:cNvSpPr/>
              <p:nvPr/>
            </p:nvSpPr>
            <p:spPr>
              <a:xfrm>
                <a:off x="6457950" y="1514475"/>
                <a:ext cx="480060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41" name="Freeform 41"/>
              <p:cNvSpPr/>
              <p:nvPr/>
            </p:nvSpPr>
            <p:spPr>
              <a:xfrm>
                <a:off x="6286500" y="1504950"/>
                <a:ext cx="5143500" cy="571500"/>
              </a:xfrm>
              <a:custGeom>
                <a:avLst/>
                <a:gdLst/>
                <a:ahLst/>
                <a:cxnLst/>
                <a:rect l="l" t="t" r="r" b="b"/>
                <a:pathLst>
                  <a:path w="5143500" h="571500">
                    <a:moveTo>
                      <a:pt x="133350" y="0"/>
                    </a:moveTo>
                    <a:lnTo>
                      <a:pt x="5010150" y="0"/>
                    </a:lnTo>
                    <a:cubicBezTo>
                      <a:pt x="5083797" y="0"/>
                      <a:pt x="5143500" y="59703"/>
                      <a:pt x="5143500" y="133350"/>
                    </a:cubicBezTo>
                    <a:lnTo>
                      <a:pt x="5143500" y="571500"/>
                    </a:lnTo>
                    <a:lnTo>
                      <a:pt x="0" y="571500"/>
                    </a:lnTo>
                    <a:lnTo>
                      <a:pt x="0" y="133350"/>
                    </a:lnTo>
                    <a:cubicBezTo>
                      <a:pt x="0" y="59703"/>
                      <a:pt x="59703" y="0"/>
                      <a:pt x="133350" y="0"/>
                    </a:cubicBezTo>
                    <a:close/>
                  </a:path>
                </a:pathLst>
              </a:custGeom>
              <a:gradFill>
                <a:gsLst>
                  <a:gs pos="0">
                    <a:srgbClr val="A26BFA">
                      <a:alpha val="92000"/>
                    </a:srgbClr>
                  </a:gs>
                  <a:gs pos="100000">
                    <a:srgbClr val="A26BFA">
                      <a:alpha val="45000"/>
                    </a:srgbClr>
                  </a:gs>
                </a:gsLst>
                <a:lin ang="2700000" scaled="1"/>
              </a:gradFill>
              <a:ln>
                <a:noFill/>
              </a:ln>
            </p:spPr>
          </p:sp>
          <p:sp>
            <p:nvSpPr>
              <p:cNvPr id="42" name="Ellipse 42"/>
              <p:cNvSpPr/>
              <p:nvPr/>
            </p:nvSpPr>
            <p:spPr>
              <a:xfrm>
                <a:off x="6457950" y="1619250"/>
                <a:ext cx="342900" cy="342900"/>
              </a:xfrm>
              <a:prstGeom prst="ellipse">
                <a:avLst/>
              </a:prstGeom>
              <a:solidFill>
                <a:srgbClr val="0A0E27">
                  <a:alpha val="50000"/>
                </a:srgbClr>
              </a:solidFill>
              <a:ln>
                <a:noFill/>
              </a:ln>
            </p:spPr>
          </p:sp>
          <p:grpSp>
            <p:nvGrpSpPr>
              <p:cNvPr id="45" name="Group 45"/>
              <p:cNvGrpSpPr/>
              <p:nvPr/>
            </p:nvGrpSpPr>
            <p:grpSpPr>
              <a:xfrm>
                <a:off x="6496050" y="1695450"/>
                <a:ext cx="266700" cy="190500"/>
                <a:chOff x="6496050" y="1695450"/>
                <a:chExt cx="266700" cy="190500"/>
              </a:xfrm>
            </p:grpSpPr>
            <p:sp>
              <p:nvSpPr>
                <p:cNvPr id="43" name="Freeform 43"/>
                <p:cNvSpPr/>
                <p:nvPr/>
              </p:nvSpPr>
              <p:spPr>
                <a:xfrm>
                  <a:off x="6505575" y="1704975"/>
                  <a:ext cx="247650" cy="114300"/>
                </a:xfrm>
                <a:custGeom>
                  <a:avLst/>
                  <a:gdLst/>
                  <a:ahLst/>
                  <a:cxnLst/>
                  <a:rect l="l" t="t" r="r" b="b"/>
                  <a:pathLst>
                    <a:path w="247650" h="114300">
                      <a:moveTo>
                        <a:pt x="247650" y="57150"/>
                      </a:moveTo>
                      <a:cubicBezTo>
                        <a:pt x="247650" y="85725"/>
                        <a:pt x="200025" y="114300"/>
                        <a:pt x="123825" y="114300"/>
                      </a:cubicBezTo>
                      <a:cubicBezTo>
                        <a:pt x="47625" y="114300"/>
                        <a:pt x="0" y="85725"/>
                        <a:pt x="0" y="57150"/>
                      </a:cubicBezTo>
                      <a:cubicBezTo>
                        <a:pt x="0" y="28575"/>
                        <a:pt x="47625" y="0"/>
                        <a:pt x="123825" y="0"/>
                      </a:cubicBezTo>
                      <a:cubicBezTo>
                        <a:pt x="200025" y="0"/>
                        <a:pt x="247650" y="28575"/>
                        <a:pt x="247650" y="57150"/>
                      </a:cubicBezTo>
                      <a:close/>
                    </a:path>
                  </a:pathLst>
                </a:custGeom>
                <a:solidFill>
                  <a:srgbClr val="A26BFA">
                    <a:alpha val="20000"/>
                  </a:srgbClr>
                </a:solidFill>
                <a:ln>
                  <a:noFill/>
                </a:ln>
              </p:spPr>
            </p:sp>
            <p:sp>
              <p:nvSpPr>
                <p:cNvPr id="44" name="Freeform 44"/>
                <p:cNvSpPr/>
                <p:nvPr/>
              </p:nvSpPr>
              <p:spPr>
                <a:xfrm>
                  <a:off x="6496050" y="1695450"/>
                  <a:ext cx="266700" cy="190500"/>
                </a:xfrm>
                <a:custGeom>
                  <a:avLst/>
                  <a:gdLst/>
                  <a:ahLst/>
                  <a:cxnLst/>
                  <a:rect l="l" t="t" r="r" b="b"/>
                  <a:pathLst>
                    <a:path w="266700" h="190500">
                      <a:moveTo>
                        <a:pt x="228100" y="18859"/>
                      </a:moveTo>
                      <a:cubicBezTo>
                        <a:pt x="203418" y="6525"/>
                        <a:pt x="170652" y="0"/>
                        <a:pt x="133350" y="0"/>
                      </a:cubicBezTo>
                      <a:cubicBezTo>
                        <a:pt x="96048" y="0"/>
                        <a:pt x="63282" y="6525"/>
                        <a:pt x="38600" y="18859"/>
                      </a:cubicBezTo>
                      <a:cubicBezTo>
                        <a:pt x="13918" y="31194"/>
                        <a:pt x="0" y="48554"/>
                        <a:pt x="0" y="66675"/>
                      </a:cubicBezTo>
                      <a:lnTo>
                        <a:pt x="0" y="123825"/>
                      </a:lnTo>
                      <a:cubicBezTo>
                        <a:pt x="0" y="141946"/>
                        <a:pt x="14073" y="159365"/>
                        <a:pt x="38600" y="171641"/>
                      </a:cubicBezTo>
                      <a:cubicBezTo>
                        <a:pt x="63127" y="183916"/>
                        <a:pt x="96048" y="190500"/>
                        <a:pt x="133350" y="190500"/>
                      </a:cubicBezTo>
                      <a:cubicBezTo>
                        <a:pt x="170652" y="190500"/>
                        <a:pt x="203418" y="183975"/>
                        <a:pt x="228100" y="171641"/>
                      </a:cubicBezTo>
                      <a:cubicBezTo>
                        <a:pt x="252782" y="159306"/>
                        <a:pt x="266700" y="141946"/>
                        <a:pt x="266700" y="123825"/>
                      </a:cubicBezTo>
                      <a:lnTo>
                        <a:pt x="266700" y="66675"/>
                      </a:lnTo>
                      <a:cubicBezTo>
                        <a:pt x="266700" y="48554"/>
                        <a:pt x="252627" y="31135"/>
                        <a:pt x="228100" y="18859"/>
                      </a:cubicBezTo>
                      <a:close/>
                      <a:moveTo>
                        <a:pt x="133350" y="19050"/>
                      </a:moveTo>
                      <a:cubicBezTo>
                        <a:pt x="207931" y="19050"/>
                        <a:pt x="247650" y="46708"/>
                        <a:pt x="247650" y="66675"/>
                      </a:cubicBezTo>
                      <a:cubicBezTo>
                        <a:pt x="247650" y="86642"/>
                        <a:pt x="207931" y="114300"/>
                        <a:pt x="133350" y="114300"/>
                      </a:cubicBezTo>
                      <a:cubicBezTo>
                        <a:pt x="58769" y="114300"/>
                        <a:pt x="19050" y="86642"/>
                        <a:pt x="19050" y="66675"/>
                      </a:cubicBezTo>
                      <a:cubicBezTo>
                        <a:pt x="19050" y="46708"/>
                        <a:pt x="58769" y="19050"/>
                        <a:pt x="133350" y="19050"/>
                      </a:cubicBezTo>
                      <a:close/>
                      <a:moveTo>
                        <a:pt x="123825" y="133183"/>
                      </a:moveTo>
                      <a:lnTo>
                        <a:pt x="123825" y="171283"/>
                      </a:lnTo>
                      <a:cubicBezTo>
                        <a:pt x="101203" y="170545"/>
                        <a:pt x="82153" y="167211"/>
                        <a:pt x="66675" y="162366"/>
                      </a:cubicBezTo>
                      <a:lnTo>
                        <a:pt x="66675" y="125075"/>
                      </a:lnTo>
                      <a:cubicBezTo>
                        <a:pt x="85334" y="130046"/>
                        <a:pt x="104520" y="132768"/>
                        <a:pt x="123825" y="133183"/>
                      </a:cubicBezTo>
                      <a:close/>
                      <a:moveTo>
                        <a:pt x="142875" y="133183"/>
                      </a:moveTo>
                      <a:cubicBezTo>
                        <a:pt x="162180" y="132768"/>
                        <a:pt x="181366" y="130046"/>
                        <a:pt x="200025" y="125075"/>
                      </a:cubicBezTo>
                      <a:lnTo>
                        <a:pt x="200025" y="162354"/>
                      </a:lnTo>
                      <a:cubicBezTo>
                        <a:pt x="184547" y="167199"/>
                        <a:pt x="165497" y="170533"/>
                        <a:pt x="142875" y="171271"/>
                      </a:cubicBezTo>
                      <a:close/>
                      <a:moveTo>
                        <a:pt x="19050" y="123825"/>
                      </a:moveTo>
                      <a:lnTo>
                        <a:pt x="19050" y="101834"/>
                      </a:lnTo>
                      <a:cubicBezTo>
                        <a:pt x="25044" y="106810"/>
                        <a:pt x="31607" y="111058"/>
                        <a:pt x="38600" y="114490"/>
                      </a:cubicBezTo>
                      <a:cubicBezTo>
                        <a:pt x="41493" y="115931"/>
                        <a:pt x="44553" y="117288"/>
                        <a:pt x="47625" y="118574"/>
                      </a:cubicBezTo>
                      <a:lnTo>
                        <a:pt x="47625" y="154781"/>
                      </a:lnTo>
                      <a:cubicBezTo>
                        <a:pt x="28777" y="145447"/>
                        <a:pt x="19050" y="133695"/>
                        <a:pt x="19050" y="123825"/>
                      </a:cubicBezTo>
                      <a:close/>
                      <a:moveTo>
                        <a:pt x="219075" y="154781"/>
                      </a:moveTo>
                      <a:lnTo>
                        <a:pt x="219075" y="118574"/>
                      </a:lnTo>
                      <a:cubicBezTo>
                        <a:pt x="222183" y="117288"/>
                        <a:pt x="225207" y="115931"/>
                        <a:pt x="228100" y="114491"/>
                      </a:cubicBezTo>
                      <a:cubicBezTo>
                        <a:pt x="235093" y="111058"/>
                        <a:pt x="241656" y="106810"/>
                        <a:pt x="247650" y="101834"/>
                      </a:cubicBezTo>
                      <a:lnTo>
                        <a:pt x="247650" y="123825"/>
                      </a:lnTo>
                      <a:cubicBezTo>
                        <a:pt x="247650" y="133695"/>
                        <a:pt x="237923" y="145447"/>
                        <a:pt x="219075" y="154781"/>
                      </a:cubicBezTo>
                      <a:close/>
                    </a:path>
                  </a:pathLst>
                </a:custGeom>
                <a:solidFill>
                  <a:srgbClr val="A26BFA"/>
                </a:solidFill>
                <a:ln>
                  <a:noFill/>
                </a:ln>
              </p:spPr>
            </p:sp>
          </p:grpSp>
          <p:sp>
            <p:nvSpPr>
              <p:cNvPr id="46" name="TextBox 46"/>
              <p:cNvSpPr txBox="1"/>
              <p:nvPr/>
            </p:nvSpPr>
            <p:spPr>
              <a:xfrm>
                <a:off x="6896100" y="1612582"/>
                <a:ext cx="1266825" cy="361950"/>
              </a:xfrm>
              <a:prstGeom prst="rect">
                <a:avLst/>
              </a:prstGeom>
              <a:noFill/>
              <a:ln>
                <a:noFill/>
              </a:ln>
            </p:spPr>
            <p:txBody>
              <a:bodyPr wrap="none" lIns="0" tIns="81439" rIns="0" bIns="0" anchor="t" anchorCtr="0">
                <a:noAutofit/>
              </a:bodyPr>
              <a:lstStyle/>
              <a:p>
                <a:pPr algn="l"/>
                <a:r>
                  <a:rPr lang="zh-CN" sz="1420" b="1" dirty="0">
                    <a:solidFill>
                      <a:srgbClr val="FFFFFF"/>
                    </a:solidFill>
                    <a:latin typeface="Microsoft YaHei"/>
                    <a:ea typeface="Microsoft YaHei"/>
                    <a:cs typeface="Microsoft YaHei"/>
                  </a:rPr>
                  <a:t>成本失控</a:t>
                </a:r>
              </a:p>
            </p:txBody>
          </p:sp>
          <p:sp>
            <p:nvSpPr>
              <p:cNvPr id="47" name="Rectangle 47"/>
              <p:cNvSpPr/>
              <p:nvPr/>
            </p:nvSpPr>
            <p:spPr>
              <a:xfrm>
                <a:off x="10191750" y="1638300"/>
                <a:ext cx="1143000" cy="266700"/>
              </a:xfrm>
              <a:prstGeom prst="roundRect">
                <a:avLst>
                  <a:gd name="adj" fmla="val 50000"/>
                </a:avLst>
              </a:prstGeom>
              <a:solidFill>
                <a:srgbClr val="FFFFFF">
                  <a:alpha val="22000"/>
                </a:srgbClr>
              </a:solidFill>
              <a:ln>
                <a:noFill/>
              </a:ln>
            </p:spPr>
          </p:sp>
          <p:sp>
            <p:nvSpPr>
              <p:cNvPr id="48" name="TextBox 48"/>
              <p:cNvSpPr txBox="1"/>
              <p:nvPr/>
            </p:nvSpPr>
            <p:spPr>
              <a:xfrm>
                <a:off x="10258996" y="1683068"/>
                <a:ext cx="1008459" cy="209550"/>
              </a:xfrm>
              <a:prstGeom prst="rect">
                <a:avLst/>
              </a:prstGeom>
              <a:noFill/>
              <a:ln>
                <a:noFill/>
              </a:ln>
            </p:spPr>
            <p:txBody>
              <a:bodyPr wrap="none" lIns="48" tIns="47149" rIns="0" bIns="0" anchor="t" anchorCtr="0">
                <a:noAutofit/>
              </a:bodyPr>
              <a:lstStyle/>
              <a:p>
                <a:pPr algn="ctr"/>
                <a:r>
                  <a:rPr lang="en-US" sz="820" b="1" spc="150" dirty="0">
                    <a:solidFill>
                      <a:srgbClr val="FFFFFF"/>
                    </a:solidFill>
                    <a:latin typeface="Microsoft YaHei"/>
                    <a:ea typeface="Microsoft YaHei"/>
                    <a:cs typeface="Microsoft YaHei"/>
                  </a:rPr>
                  <a:t>METER · CAP</a:t>
                </a:r>
              </a:p>
            </p:txBody>
          </p:sp>
          <p:grpSp>
            <p:nvGrpSpPr>
              <p:cNvPr id="57" name="q2-items"/>
              <p:cNvGrpSpPr/>
              <p:nvPr/>
            </p:nvGrpSpPr>
            <p:grpSpPr>
              <a:xfrm>
                <a:off x="6477000" y="2224088"/>
                <a:ext cx="2961561" cy="1352550"/>
                <a:chOff x="6477000" y="2224088"/>
                <a:chExt cx="2961561" cy="1352550"/>
              </a:xfrm>
            </p:grpSpPr>
            <p:sp>
              <p:nvSpPr>
                <p:cNvPr id="49" name="Ellipse 49"/>
                <p:cNvSpPr/>
                <p:nvPr/>
              </p:nvSpPr>
              <p:spPr>
                <a:xfrm>
                  <a:off x="6477000" y="2305050"/>
                  <a:ext cx="114300" cy="114300"/>
                </a:xfrm>
                <a:prstGeom prst="ellipse">
                  <a:avLst/>
                </a:prstGeom>
                <a:solidFill>
                  <a:srgbClr val="A26BFA"/>
                </a:solidFill>
                <a:ln>
                  <a:noFill/>
                </a:ln>
              </p:spPr>
            </p:sp>
            <p:sp>
              <p:nvSpPr>
                <p:cNvPr id="50" name="TextBox 50"/>
                <p:cNvSpPr txBox="1"/>
                <p:nvPr/>
              </p:nvSpPr>
              <p:spPr>
                <a:xfrm>
                  <a:off x="6686550" y="2224088"/>
                  <a:ext cx="1225153"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Token 漂移</a:t>
                  </a:r>
                </a:p>
              </p:txBody>
            </p:sp>
            <p:sp>
              <p:nvSpPr>
                <p:cNvPr id="51" name="TextBox 51"/>
                <p:cNvSpPr txBox="1"/>
                <p:nvPr/>
              </p:nvSpPr>
              <p:spPr>
                <a:xfrm>
                  <a:off x="6686550" y="2448878"/>
                  <a:ext cx="2556986"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长尾 prompt 把单次成本拉爆</a:t>
                  </a:r>
                </a:p>
              </p:txBody>
            </p:sp>
            <p:sp>
              <p:nvSpPr>
                <p:cNvPr id="52" name="Ellipse 52"/>
                <p:cNvSpPr/>
                <p:nvPr/>
              </p:nvSpPr>
              <p:spPr>
                <a:xfrm>
                  <a:off x="6477000" y="2838450"/>
                  <a:ext cx="114300" cy="114300"/>
                </a:xfrm>
                <a:prstGeom prst="ellipse">
                  <a:avLst/>
                </a:prstGeom>
                <a:solidFill>
                  <a:srgbClr val="A26BFA"/>
                </a:solidFill>
                <a:ln>
                  <a:noFill/>
                </a:ln>
              </p:spPr>
            </p:sp>
            <p:sp>
              <p:nvSpPr>
                <p:cNvPr id="53" name="TextBox 53"/>
                <p:cNvSpPr txBox="1"/>
                <p:nvPr/>
              </p:nvSpPr>
              <p:spPr>
                <a:xfrm>
                  <a:off x="6686550" y="2757488"/>
                  <a:ext cx="1000125"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重复检索</a:t>
                  </a:r>
                </a:p>
              </p:txBody>
            </p:sp>
            <p:sp>
              <p:nvSpPr>
                <p:cNvPr id="54" name="TextBox 54"/>
                <p:cNvSpPr txBox="1"/>
                <p:nvPr/>
              </p:nvSpPr>
              <p:spPr>
                <a:xfrm>
                  <a:off x="6686550" y="2982278"/>
                  <a:ext cx="2752011"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相同问句反复打向量库 · 无缓存</a:t>
                  </a:r>
                </a:p>
              </p:txBody>
            </p:sp>
            <p:sp>
              <p:nvSpPr>
                <p:cNvPr id="55" name="Ellipse 55"/>
                <p:cNvSpPr/>
                <p:nvPr/>
              </p:nvSpPr>
              <p:spPr>
                <a:xfrm>
                  <a:off x="6477000" y="3371850"/>
                  <a:ext cx="114300" cy="114300"/>
                </a:xfrm>
                <a:prstGeom prst="ellipse">
                  <a:avLst/>
                </a:prstGeom>
                <a:solidFill>
                  <a:srgbClr val="A26BFA"/>
                </a:solidFill>
                <a:ln>
                  <a:noFill/>
                </a:ln>
              </p:spPr>
            </p:sp>
            <p:sp>
              <p:nvSpPr>
                <p:cNvPr id="56" name="TextBox 56"/>
                <p:cNvSpPr txBox="1"/>
                <p:nvPr/>
              </p:nvSpPr>
              <p:spPr>
                <a:xfrm>
                  <a:off x="6686550" y="3290888"/>
                  <a:ext cx="2103834"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链路过长 · 套娃调用</a:t>
                  </a:r>
                </a:p>
              </p:txBody>
            </p:sp>
          </p:grpSp>
        </p:grpSp>
        <p:grpSp>
          <p:nvGrpSpPr>
            <p:cNvPr id="78" name="q-loops"/>
            <p:cNvGrpSpPr/>
            <p:nvPr/>
          </p:nvGrpSpPr>
          <p:grpSpPr>
            <a:xfrm>
              <a:off x="762000" y="3924300"/>
              <a:ext cx="5143500" cy="2209800"/>
              <a:chOff x="762000" y="3924300"/>
              <a:chExt cx="5143500" cy="2209800"/>
            </a:xfrm>
          </p:grpSpPr>
          <p:sp>
            <p:nvSpPr>
              <p:cNvPr id="59" name="Rectangle 59"/>
              <p:cNvSpPr/>
              <p:nvPr/>
            </p:nvSpPr>
            <p:spPr>
              <a:xfrm>
                <a:off x="762000" y="3924300"/>
                <a:ext cx="5143500" cy="2209800"/>
              </a:xfrm>
              <a:prstGeom prst="roundRect">
                <a:avLst>
                  <a:gd name="adj" fmla="val 6897"/>
                </a:avLst>
              </a:prstGeom>
              <a:gradFill>
                <a:gsLst>
                  <a:gs pos="0">
                    <a:srgbClr val="1A2150">
                      <a:alpha val="82000"/>
                    </a:srgbClr>
                  </a:gs>
                  <a:gs pos="100000">
                    <a:srgbClr val="1A2150">
                      <a:alpha val="50000"/>
                    </a:srgbClr>
                  </a:gs>
                </a:gsLst>
                <a:lin ang="5400000" scaled="1"/>
              </a:gradFill>
              <a:ln w="9525">
                <a:solidFill>
                  <a:srgbClr val="F59E0B">
                    <a:alpha val="40000"/>
                  </a:srgbClr>
                </a:solidFill>
              </a:ln>
            </p:spPr>
          </p:sp>
          <p:sp>
            <p:nvSpPr>
              <p:cNvPr id="60" name="Rectangle 60"/>
              <p:cNvSpPr/>
              <p:nvPr/>
            </p:nvSpPr>
            <p:spPr>
              <a:xfrm>
                <a:off x="933450" y="3933825"/>
                <a:ext cx="480060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61" name="Freeform 61"/>
              <p:cNvSpPr/>
              <p:nvPr/>
            </p:nvSpPr>
            <p:spPr>
              <a:xfrm>
                <a:off x="762000" y="3924300"/>
                <a:ext cx="5143500" cy="571500"/>
              </a:xfrm>
              <a:custGeom>
                <a:avLst/>
                <a:gdLst/>
                <a:ahLst/>
                <a:cxnLst/>
                <a:rect l="l" t="t" r="r" b="b"/>
                <a:pathLst>
                  <a:path w="5143500" h="571500">
                    <a:moveTo>
                      <a:pt x="133350" y="0"/>
                    </a:moveTo>
                    <a:lnTo>
                      <a:pt x="5010150" y="0"/>
                    </a:lnTo>
                    <a:cubicBezTo>
                      <a:pt x="5083797" y="0"/>
                      <a:pt x="5143500" y="59703"/>
                      <a:pt x="5143500" y="133350"/>
                    </a:cubicBezTo>
                    <a:lnTo>
                      <a:pt x="5143500" y="571500"/>
                    </a:lnTo>
                    <a:lnTo>
                      <a:pt x="0" y="571500"/>
                    </a:lnTo>
                    <a:lnTo>
                      <a:pt x="0" y="133350"/>
                    </a:lnTo>
                    <a:cubicBezTo>
                      <a:pt x="0" y="59703"/>
                      <a:pt x="59703" y="0"/>
                      <a:pt x="133350" y="0"/>
                    </a:cubicBezTo>
                    <a:close/>
                  </a:path>
                </a:pathLst>
              </a:custGeom>
              <a:gradFill>
                <a:gsLst>
                  <a:gs pos="0">
                    <a:srgbClr val="F59E0B">
                      <a:alpha val="92000"/>
                    </a:srgbClr>
                  </a:gs>
                  <a:gs pos="100000">
                    <a:srgbClr val="F59E0B">
                      <a:alpha val="45000"/>
                    </a:srgbClr>
                  </a:gs>
                </a:gsLst>
                <a:lin ang="2700000" scaled="1"/>
              </a:gradFill>
              <a:ln>
                <a:noFill/>
              </a:ln>
            </p:spPr>
          </p:sp>
          <p:sp>
            <p:nvSpPr>
              <p:cNvPr id="62" name="Ellipse 62"/>
              <p:cNvSpPr/>
              <p:nvPr/>
            </p:nvSpPr>
            <p:spPr>
              <a:xfrm>
                <a:off x="933450" y="4038600"/>
                <a:ext cx="342900" cy="342900"/>
              </a:xfrm>
              <a:prstGeom prst="ellipse">
                <a:avLst/>
              </a:prstGeom>
              <a:solidFill>
                <a:srgbClr val="0A0E27">
                  <a:alpha val="50000"/>
                </a:srgbClr>
              </a:solidFill>
              <a:ln>
                <a:noFill/>
              </a:ln>
            </p:spPr>
          </p:sp>
          <p:grpSp>
            <p:nvGrpSpPr>
              <p:cNvPr id="65" name="Group 65"/>
              <p:cNvGrpSpPr/>
              <p:nvPr/>
            </p:nvGrpSpPr>
            <p:grpSpPr>
              <a:xfrm>
                <a:off x="990600" y="4086826"/>
                <a:ext cx="228600" cy="235291"/>
                <a:chOff x="990600" y="4086826"/>
                <a:chExt cx="228600" cy="235291"/>
              </a:xfrm>
            </p:grpSpPr>
            <p:sp>
              <p:nvSpPr>
                <p:cNvPr id="63" name="Freeform 63"/>
                <p:cNvSpPr/>
                <p:nvPr/>
              </p:nvSpPr>
              <p:spPr>
                <a:xfrm>
                  <a:off x="1000125" y="4105275"/>
                  <a:ext cx="209550" cy="209550"/>
                </a:xfrm>
                <a:custGeom>
                  <a:avLst/>
                  <a:gdLst/>
                  <a:ahLst/>
                  <a:cxnLst/>
                  <a:rect l="l" t="t" r="r" b="b"/>
                  <a:pathLst>
                    <a:path w="209550" h="209550">
                      <a:moveTo>
                        <a:pt x="209550" y="104775"/>
                      </a:moveTo>
                      <a:cubicBezTo>
                        <a:pt x="209550" y="162641"/>
                        <a:pt x="162641" y="209550"/>
                        <a:pt x="104775" y="209550"/>
                      </a:cubicBezTo>
                      <a:cubicBezTo>
                        <a:pt x="46909" y="209550"/>
                        <a:pt x="0" y="162641"/>
                        <a:pt x="0" y="104775"/>
                      </a:cubicBezTo>
                      <a:cubicBezTo>
                        <a:pt x="0" y="46909"/>
                        <a:pt x="46909" y="0"/>
                        <a:pt x="104775" y="0"/>
                      </a:cubicBezTo>
                      <a:cubicBezTo>
                        <a:pt x="162641" y="0"/>
                        <a:pt x="209550" y="46909"/>
                        <a:pt x="209550" y="104775"/>
                      </a:cubicBezTo>
                      <a:close/>
                    </a:path>
                  </a:pathLst>
                </a:custGeom>
                <a:solidFill>
                  <a:srgbClr val="F59E0B">
                    <a:alpha val="20000"/>
                  </a:srgbClr>
                </a:solidFill>
                <a:ln>
                  <a:noFill/>
                </a:ln>
              </p:spPr>
            </p:sp>
            <p:sp>
              <p:nvSpPr>
                <p:cNvPr id="64" name="Freeform 64"/>
                <p:cNvSpPr/>
                <p:nvPr/>
              </p:nvSpPr>
              <p:spPr>
                <a:xfrm>
                  <a:off x="990600" y="4086826"/>
                  <a:ext cx="228600" cy="235291"/>
                </a:xfrm>
                <a:custGeom>
                  <a:avLst/>
                  <a:gdLst/>
                  <a:ahLst/>
                  <a:cxnLst/>
                  <a:rect l="l" t="t" r="r" b="b"/>
                  <a:pathLst>
                    <a:path w="228600" h="235291">
                      <a:moveTo>
                        <a:pt x="228600" y="27974"/>
                      </a:moveTo>
                      <a:lnTo>
                        <a:pt x="228600" y="85124"/>
                      </a:lnTo>
                      <a:cubicBezTo>
                        <a:pt x="228600" y="90385"/>
                        <a:pt x="224336" y="94649"/>
                        <a:pt x="219075" y="94649"/>
                      </a:cubicBezTo>
                      <a:lnTo>
                        <a:pt x="161925" y="94649"/>
                      </a:lnTo>
                      <a:cubicBezTo>
                        <a:pt x="156664" y="94649"/>
                        <a:pt x="152400" y="90385"/>
                        <a:pt x="152400" y="85124"/>
                      </a:cubicBezTo>
                      <a:cubicBezTo>
                        <a:pt x="152400" y="79864"/>
                        <a:pt x="156664" y="75599"/>
                        <a:pt x="161925" y="75599"/>
                      </a:cubicBezTo>
                      <a:lnTo>
                        <a:pt x="196084" y="75599"/>
                      </a:lnTo>
                      <a:lnTo>
                        <a:pt x="178665" y="58181"/>
                      </a:lnTo>
                      <a:cubicBezTo>
                        <a:pt x="160963" y="40397"/>
                        <a:pt x="136928" y="30365"/>
                        <a:pt x="111835" y="30284"/>
                      </a:cubicBezTo>
                      <a:lnTo>
                        <a:pt x="111300" y="30284"/>
                      </a:lnTo>
                      <a:cubicBezTo>
                        <a:pt x="86418" y="30226"/>
                        <a:pt x="62513" y="39965"/>
                        <a:pt x="44756" y="57395"/>
                      </a:cubicBezTo>
                      <a:cubicBezTo>
                        <a:pt x="40972" y="60926"/>
                        <a:pt x="35061" y="60791"/>
                        <a:pt x="31444" y="57089"/>
                      </a:cubicBezTo>
                      <a:cubicBezTo>
                        <a:pt x="27826" y="53388"/>
                        <a:pt x="27827" y="47475"/>
                        <a:pt x="31444" y="43774"/>
                      </a:cubicBezTo>
                      <a:cubicBezTo>
                        <a:pt x="76232" y="0"/>
                        <a:pt x="147906" y="419"/>
                        <a:pt x="192179" y="44715"/>
                      </a:cubicBezTo>
                      <a:lnTo>
                        <a:pt x="209550" y="62133"/>
                      </a:lnTo>
                      <a:lnTo>
                        <a:pt x="209550" y="27974"/>
                      </a:lnTo>
                      <a:cubicBezTo>
                        <a:pt x="209550" y="22714"/>
                        <a:pt x="213814" y="18449"/>
                        <a:pt x="219075" y="18449"/>
                      </a:cubicBezTo>
                      <a:cubicBezTo>
                        <a:pt x="224336" y="18449"/>
                        <a:pt x="228600" y="22714"/>
                        <a:pt x="228600" y="27974"/>
                      </a:cubicBezTo>
                      <a:close/>
                      <a:moveTo>
                        <a:pt x="183844" y="189054"/>
                      </a:moveTo>
                      <a:cubicBezTo>
                        <a:pt x="146525" y="225508"/>
                        <a:pt x="86824" y="225158"/>
                        <a:pt x="49935" y="188268"/>
                      </a:cubicBezTo>
                      <a:lnTo>
                        <a:pt x="32516" y="170849"/>
                      </a:lnTo>
                      <a:lnTo>
                        <a:pt x="66675" y="170849"/>
                      </a:lnTo>
                      <a:cubicBezTo>
                        <a:pt x="71936" y="170849"/>
                        <a:pt x="76200" y="166585"/>
                        <a:pt x="76200" y="161324"/>
                      </a:cubicBezTo>
                      <a:cubicBezTo>
                        <a:pt x="76200" y="156064"/>
                        <a:pt x="71936" y="151799"/>
                        <a:pt x="66675" y="151799"/>
                      </a:cubicBezTo>
                      <a:lnTo>
                        <a:pt x="9525" y="151799"/>
                      </a:lnTo>
                      <a:cubicBezTo>
                        <a:pt x="4264" y="151799"/>
                        <a:pt x="0" y="156064"/>
                        <a:pt x="0" y="161324"/>
                      </a:cubicBezTo>
                      <a:lnTo>
                        <a:pt x="0" y="218474"/>
                      </a:lnTo>
                      <a:cubicBezTo>
                        <a:pt x="0" y="223735"/>
                        <a:pt x="4264" y="227999"/>
                        <a:pt x="9525" y="227999"/>
                      </a:cubicBezTo>
                      <a:cubicBezTo>
                        <a:pt x="14786" y="227999"/>
                        <a:pt x="19050" y="223735"/>
                        <a:pt x="19050" y="218474"/>
                      </a:cubicBezTo>
                      <a:lnTo>
                        <a:pt x="19050" y="184315"/>
                      </a:lnTo>
                      <a:lnTo>
                        <a:pt x="36469" y="201734"/>
                      </a:lnTo>
                      <a:cubicBezTo>
                        <a:pt x="57712" y="223084"/>
                        <a:pt x="86563" y="235127"/>
                        <a:pt x="116681" y="235215"/>
                      </a:cubicBezTo>
                      <a:lnTo>
                        <a:pt x="117312" y="235215"/>
                      </a:lnTo>
                      <a:cubicBezTo>
                        <a:pt x="147174" y="235291"/>
                        <a:pt x="175864" y="223601"/>
                        <a:pt x="197168" y="202675"/>
                      </a:cubicBezTo>
                      <a:cubicBezTo>
                        <a:pt x="200785" y="198974"/>
                        <a:pt x="200786" y="193061"/>
                        <a:pt x="197168" y="189359"/>
                      </a:cubicBezTo>
                      <a:cubicBezTo>
                        <a:pt x="193551" y="185658"/>
                        <a:pt x="187640" y="185522"/>
                        <a:pt x="183856" y="189054"/>
                      </a:cubicBezTo>
                      <a:close/>
                    </a:path>
                  </a:pathLst>
                </a:custGeom>
                <a:solidFill>
                  <a:srgbClr val="F59E0B"/>
                </a:solidFill>
                <a:ln>
                  <a:noFill/>
                </a:ln>
              </p:spPr>
            </p:sp>
          </p:grpSp>
          <p:sp>
            <p:nvSpPr>
              <p:cNvPr id="66" name="TextBox 66"/>
              <p:cNvSpPr txBox="1"/>
              <p:nvPr/>
            </p:nvSpPr>
            <p:spPr>
              <a:xfrm>
                <a:off x="1371600" y="4031932"/>
                <a:ext cx="995362" cy="361950"/>
              </a:xfrm>
              <a:prstGeom prst="rect">
                <a:avLst/>
              </a:prstGeom>
              <a:noFill/>
              <a:ln>
                <a:noFill/>
              </a:ln>
            </p:spPr>
            <p:txBody>
              <a:bodyPr wrap="none" lIns="0" tIns="81439" rIns="0" bIns="0" anchor="t" anchorCtr="0">
                <a:noAutofit/>
              </a:bodyPr>
              <a:lstStyle/>
              <a:p>
                <a:pPr algn="l"/>
                <a:r>
                  <a:rPr lang="zh-CN" sz="1420" b="1" dirty="0">
                    <a:solidFill>
                      <a:srgbClr val="FFFFFF"/>
                    </a:solidFill>
                    <a:latin typeface="Microsoft YaHei"/>
                    <a:ea typeface="Microsoft YaHei"/>
                    <a:cs typeface="Microsoft YaHei"/>
                  </a:rPr>
                  <a:t>死循环</a:t>
                </a:r>
              </a:p>
            </p:txBody>
          </p:sp>
          <p:sp>
            <p:nvSpPr>
              <p:cNvPr id="67" name="Rectangle 67"/>
              <p:cNvSpPr/>
              <p:nvPr/>
            </p:nvSpPr>
            <p:spPr>
              <a:xfrm>
                <a:off x="4667250" y="4057650"/>
                <a:ext cx="1143000" cy="266700"/>
              </a:xfrm>
              <a:prstGeom prst="roundRect">
                <a:avLst>
                  <a:gd name="adj" fmla="val 50000"/>
                </a:avLst>
              </a:prstGeom>
              <a:solidFill>
                <a:srgbClr val="FFFFFF">
                  <a:alpha val="22000"/>
                </a:srgbClr>
              </a:solidFill>
              <a:ln>
                <a:noFill/>
              </a:ln>
            </p:spPr>
          </p:sp>
          <p:sp>
            <p:nvSpPr>
              <p:cNvPr id="68" name="TextBox 68"/>
              <p:cNvSpPr txBox="1"/>
              <p:nvPr/>
            </p:nvSpPr>
            <p:spPr>
              <a:xfrm>
                <a:off x="4801314" y="4102418"/>
                <a:ext cx="874871" cy="209550"/>
              </a:xfrm>
              <a:prstGeom prst="rect">
                <a:avLst/>
              </a:prstGeom>
              <a:noFill/>
              <a:ln>
                <a:noFill/>
              </a:ln>
            </p:spPr>
            <p:txBody>
              <a:bodyPr wrap="none" lIns="0" tIns="47149" rIns="0" bIns="0" anchor="t" anchorCtr="0">
                <a:noAutofit/>
              </a:bodyPr>
              <a:lstStyle/>
              <a:p>
                <a:pPr algn="ctr"/>
                <a:r>
                  <a:rPr lang="en-US" sz="820" b="1" spc="150" dirty="0">
                    <a:solidFill>
                      <a:srgbClr val="FFFFFF"/>
                    </a:solidFill>
                    <a:latin typeface="Microsoft YaHei"/>
                    <a:ea typeface="Microsoft YaHei"/>
                    <a:cs typeface="Microsoft YaHei"/>
                  </a:rPr>
                  <a:t>HARD STOP</a:t>
                </a:r>
              </a:p>
            </p:txBody>
          </p:sp>
          <p:grpSp>
            <p:nvGrpSpPr>
              <p:cNvPr id="77" name="q3-items"/>
              <p:cNvGrpSpPr/>
              <p:nvPr/>
            </p:nvGrpSpPr>
            <p:grpSpPr>
              <a:xfrm>
                <a:off x="952500" y="4643438"/>
                <a:ext cx="3221593" cy="1352550"/>
                <a:chOff x="952500" y="4643438"/>
                <a:chExt cx="3221593" cy="1352550"/>
              </a:xfrm>
            </p:grpSpPr>
            <p:sp>
              <p:nvSpPr>
                <p:cNvPr id="69" name="Ellipse 69"/>
                <p:cNvSpPr/>
                <p:nvPr/>
              </p:nvSpPr>
              <p:spPr>
                <a:xfrm>
                  <a:off x="952500" y="4724400"/>
                  <a:ext cx="114300" cy="114300"/>
                </a:xfrm>
                <a:prstGeom prst="ellipse">
                  <a:avLst/>
                </a:prstGeom>
                <a:solidFill>
                  <a:srgbClr val="F59E0B"/>
                </a:solidFill>
                <a:ln>
                  <a:noFill/>
                </a:ln>
              </p:spPr>
            </p:sp>
            <p:sp>
              <p:nvSpPr>
                <p:cNvPr id="70" name="TextBox 70"/>
                <p:cNvSpPr txBox="1"/>
                <p:nvPr/>
              </p:nvSpPr>
              <p:spPr>
                <a:xfrm>
                  <a:off x="1162050" y="4643438"/>
                  <a:ext cx="1643062"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反思链路无终止</a:t>
                  </a:r>
                </a:p>
              </p:txBody>
            </p:sp>
            <p:sp>
              <p:nvSpPr>
                <p:cNvPr id="71" name="TextBox 71"/>
                <p:cNvSpPr txBox="1"/>
                <p:nvPr/>
              </p:nvSpPr>
              <p:spPr>
                <a:xfrm>
                  <a:off x="1162050" y="4868228"/>
                  <a:ext cx="3012043"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"我再想想" 无限循环 · 缺停机条件</a:t>
                  </a:r>
                </a:p>
              </p:txBody>
            </p:sp>
            <p:sp>
              <p:nvSpPr>
                <p:cNvPr id="72" name="Ellipse 72"/>
                <p:cNvSpPr/>
                <p:nvPr/>
              </p:nvSpPr>
              <p:spPr>
                <a:xfrm>
                  <a:off x="952500" y="5257800"/>
                  <a:ext cx="114300" cy="114300"/>
                </a:xfrm>
                <a:prstGeom prst="ellipse">
                  <a:avLst/>
                </a:prstGeom>
                <a:solidFill>
                  <a:srgbClr val="F59E0B"/>
                </a:solidFill>
                <a:ln>
                  <a:noFill/>
                </a:ln>
              </p:spPr>
            </p:sp>
            <p:sp>
              <p:nvSpPr>
                <p:cNvPr id="73" name="TextBox 73"/>
                <p:cNvSpPr txBox="1"/>
                <p:nvPr/>
              </p:nvSpPr>
              <p:spPr>
                <a:xfrm>
                  <a:off x="1162050" y="5176838"/>
                  <a:ext cx="1482328"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Plan 反复修改</a:t>
                  </a:r>
                </a:p>
              </p:txBody>
            </p:sp>
            <p:sp>
              <p:nvSpPr>
                <p:cNvPr id="74" name="TextBox 74"/>
                <p:cNvSpPr txBox="1"/>
                <p:nvPr/>
              </p:nvSpPr>
              <p:spPr>
                <a:xfrm>
                  <a:off x="1162050" y="5401628"/>
                  <a:ext cx="2937748"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每步都重新拆解 · 上下文越塞越多</a:t>
                  </a:r>
                </a:p>
              </p:txBody>
            </p:sp>
            <p:sp>
              <p:nvSpPr>
                <p:cNvPr id="75" name="Ellipse 75"/>
                <p:cNvSpPr/>
                <p:nvPr/>
              </p:nvSpPr>
              <p:spPr>
                <a:xfrm>
                  <a:off x="952500" y="5791200"/>
                  <a:ext cx="114300" cy="114300"/>
                </a:xfrm>
                <a:prstGeom prst="ellipse">
                  <a:avLst/>
                </a:prstGeom>
                <a:solidFill>
                  <a:srgbClr val="F59E0B"/>
                </a:solidFill>
                <a:ln>
                  <a:noFill/>
                </a:ln>
              </p:spPr>
            </p:sp>
            <p:sp>
              <p:nvSpPr>
                <p:cNvPr id="76" name="TextBox 76"/>
                <p:cNvSpPr txBox="1"/>
                <p:nvPr/>
              </p:nvSpPr>
              <p:spPr>
                <a:xfrm>
                  <a:off x="1162050" y="5710238"/>
                  <a:ext cx="2500312"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工具调用环 · A 调 B 调 A</a:t>
                  </a:r>
                </a:p>
              </p:txBody>
            </p:sp>
          </p:grpSp>
        </p:grpSp>
        <p:grpSp>
          <p:nvGrpSpPr>
            <p:cNvPr id="98" name="q-hallucination"/>
            <p:cNvGrpSpPr/>
            <p:nvPr/>
          </p:nvGrpSpPr>
          <p:grpSpPr>
            <a:xfrm>
              <a:off x="6286500" y="3924300"/>
              <a:ext cx="5143500" cy="2209800"/>
              <a:chOff x="6286500" y="3924300"/>
              <a:chExt cx="5143500" cy="2209800"/>
            </a:xfrm>
          </p:grpSpPr>
          <p:sp>
            <p:nvSpPr>
              <p:cNvPr id="79" name="Rectangle 79"/>
              <p:cNvSpPr/>
              <p:nvPr/>
            </p:nvSpPr>
            <p:spPr>
              <a:xfrm>
                <a:off x="6286500" y="3924300"/>
                <a:ext cx="5143500" cy="2209800"/>
              </a:xfrm>
              <a:prstGeom prst="roundRect">
                <a:avLst>
                  <a:gd name="adj" fmla="val 6897"/>
                </a:avLst>
              </a:prstGeom>
              <a:gradFill>
                <a:gsLst>
                  <a:gs pos="0">
                    <a:srgbClr val="1A2150">
                      <a:alpha val="82000"/>
                    </a:srgbClr>
                  </a:gs>
                  <a:gs pos="100000">
                    <a:srgbClr val="1A2150">
                      <a:alpha val="50000"/>
                    </a:srgbClr>
                  </a:gs>
                </a:gsLst>
                <a:lin ang="5400000" scaled="1"/>
              </a:gradFill>
              <a:ln w="9525">
                <a:solidFill>
                  <a:srgbClr val="3DDDFC">
                    <a:alpha val="40000"/>
                  </a:srgbClr>
                </a:solidFill>
              </a:ln>
            </p:spPr>
          </p:sp>
          <p:sp>
            <p:nvSpPr>
              <p:cNvPr id="80" name="Rectangle 80"/>
              <p:cNvSpPr/>
              <p:nvPr/>
            </p:nvSpPr>
            <p:spPr>
              <a:xfrm>
                <a:off x="6457950" y="3933825"/>
                <a:ext cx="4800600" cy="9525"/>
              </a:xfrm>
              <a:prstGeom prst="rect">
                <a:avLst/>
              </a:prstGeom>
              <a:gradFill>
                <a:gsLst>
                  <a:gs pos="0">
                    <a:srgbClr val="FFFFFF">
                      <a:alpha val="0"/>
                    </a:srgbClr>
                  </a:gs>
                  <a:gs pos="50000">
                    <a:srgbClr val="FFFFFF">
                      <a:alpha val="35000"/>
                    </a:srgbClr>
                  </a:gs>
                  <a:gs pos="100000">
                    <a:srgbClr val="FFFFFF">
                      <a:alpha val="0"/>
                    </a:srgbClr>
                  </a:gs>
                </a:gsLst>
                <a:lin ang="0" scaled="1"/>
              </a:gradFill>
              <a:ln>
                <a:noFill/>
              </a:ln>
            </p:spPr>
          </p:sp>
          <p:sp>
            <p:nvSpPr>
              <p:cNvPr id="81" name="Freeform 81"/>
              <p:cNvSpPr/>
              <p:nvPr/>
            </p:nvSpPr>
            <p:spPr>
              <a:xfrm>
                <a:off x="6286500" y="3924300"/>
                <a:ext cx="5143500" cy="571500"/>
              </a:xfrm>
              <a:custGeom>
                <a:avLst/>
                <a:gdLst/>
                <a:ahLst/>
                <a:cxnLst/>
                <a:rect l="l" t="t" r="r" b="b"/>
                <a:pathLst>
                  <a:path w="5143500" h="571500">
                    <a:moveTo>
                      <a:pt x="133350" y="0"/>
                    </a:moveTo>
                    <a:lnTo>
                      <a:pt x="5010150" y="0"/>
                    </a:lnTo>
                    <a:cubicBezTo>
                      <a:pt x="5083797" y="0"/>
                      <a:pt x="5143500" y="59703"/>
                      <a:pt x="5143500" y="133350"/>
                    </a:cubicBezTo>
                    <a:lnTo>
                      <a:pt x="5143500" y="571500"/>
                    </a:lnTo>
                    <a:lnTo>
                      <a:pt x="0" y="571500"/>
                    </a:lnTo>
                    <a:lnTo>
                      <a:pt x="0" y="133350"/>
                    </a:lnTo>
                    <a:cubicBezTo>
                      <a:pt x="0" y="59703"/>
                      <a:pt x="59703" y="0"/>
                      <a:pt x="133350" y="0"/>
                    </a:cubicBezTo>
                    <a:close/>
                  </a:path>
                </a:pathLst>
              </a:custGeom>
              <a:gradFill>
                <a:gsLst>
                  <a:gs pos="0">
                    <a:srgbClr val="3DDDFC">
                      <a:alpha val="85000"/>
                    </a:srgbClr>
                  </a:gs>
                  <a:gs pos="100000">
                    <a:srgbClr val="3DDDFC">
                      <a:alpha val="40000"/>
                    </a:srgbClr>
                  </a:gs>
                </a:gsLst>
                <a:lin ang="2700000" scaled="1"/>
              </a:gradFill>
              <a:ln>
                <a:noFill/>
              </a:ln>
            </p:spPr>
          </p:sp>
          <p:sp>
            <p:nvSpPr>
              <p:cNvPr id="82" name="Ellipse 82"/>
              <p:cNvSpPr/>
              <p:nvPr/>
            </p:nvSpPr>
            <p:spPr>
              <a:xfrm>
                <a:off x="6457950" y="4038600"/>
                <a:ext cx="342900" cy="342900"/>
              </a:xfrm>
              <a:prstGeom prst="ellipse">
                <a:avLst/>
              </a:prstGeom>
              <a:solidFill>
                <a:srgbClr val="0A0E27">
                  <a:alpha val="50000"/>
                </a:srgbClr>
              </a:solidFill>
              <a:ln>
                <a:noFill/>
              </a:ln>
            </p:spPr>
          </p:sp>
          <p:grpSp>
            <p:nvGrpSpPr>
              <p:cNvPr id="85" name="Group 85"/>
              <p:cNvGrpSpPr/>
              <p:nvPr/>
            </p:nvGrpSpPr>
            <p:grpSpPr>
              <a:xfrm>
                <a:off x="6496002" y="4067175"/>
                <a:ext cx="276273" cy="276273"/>
                <a:chOff x="6496002" y="4067175"/>
                <a:chExt cx="276273" cy="276273"/>
              </a:xfrm>
            </p:grpSpPr>
            <p:sp>
              <p:nvSpPr>
                <p:cNvPr id="83" name="Freeform 83"/>
                <p:cNvSpPr/>
                <p:nvPr/>
              </p:nvSpPr>
              <p:spPr>
                <a:xfrm>
                  <a:off x="6505578" y="4124328"/>
                  <a:ext cx="209544" cy="209544"/>
                </a:xfrm>
                <a:custGeom>
                  <a:avLst/>
                  <a:gdLst/>
                  <a:ahLst/>
                  <a:cxnLst/>
                  <a:rect l="l" t="t" r="r" b="b"/>
                  <a:pathLst>
                    <a:path w="209544" h="209544">
                      <a:moveTo>
                        <a:pt x="203380" y="113618"/>
                      </a:moveTo>
                      <a:lnTo>
                        <a:pt x="137788" y="137788"/>
                      </a:lnTo>
                      <a:lnTo>
                        <a:pt x="113618" y="203380"/>
                      </a:lnTo>
                      <a:cubicBezTo>
                        <a:pt x="112251" y="207084"/>
                        <a:pt x="108721" y="209544"/>
                        <a:pt x="104772" y="209544"/>
                      </a:cubicBezTo>
                      <a:cubicBezTo>
                        <a:pt x="100823" y="209544"/>
                        <a:pt x="97293" y="207084"/>
                        <a:pt x="95926" y="203380"/>
                      </a:cubicBezTo>
                      <a:lnTo>
                        <a:pt x="71756" y="137788"/>
                      </a:lnTo>
                      <a:lnTo>
                        <a:pt x="6164" y="113618"/>
                      </a:lnTo>
                      <a:cubicBezTo>
                        <a:pt x="2460" y="112251"/>
                        <a:pt x="0" y="108721"/>
                        <a:pt x="0" y="104772"/>
                      </a:cubicBezTo>
                      <a:cubicBezTo>
                        <a:pt x="0" y="100823"/>
                        <a:pt x="2460" y="97293"/>
                        <a:pt x="6164" y="95926"/>
                      </a:cubicBezTo>
                      <a:lnTo>
                        <a:pt x="71756" y="71756"/>
                      </a:lnTo>
                      <a:lnTo>
                        <a:pt x="95926" y="6164"/>
                      </a:lnTo>
                      <a:cubicBezTo>
                        <a:pt x="97293" y="2460"/>
                        <a:pt x="100823" y="0"/>
                        <a:pt x="104772" y="0"/>
                      </a:cubicBezTo>
                      <a:cubicBezTo>
                        <a:pt x="108721" y="0"/>
                        <a:pt x="112251" y="2460"/>
                        <a:pt x="113618" y="6164"/>
                      </a:cubicBezTo>
                      <a:lnTo>
                        <a:pt x="137788" y="71756"/>
                      </a:lnTo>
                      <a:lnTo>
                        <a:pt x="203380" y="95926"/>
                      </a:lnTo>
                      <a:cubicBezTo>
                        <a:pt x="207084" y="97293"/>
                        <a:pt x="209544" y="100823"/>
                        <a:pt x="209544" y="104772"/>
                      </a:cubicBezTo>
                      <a:cubicBezTo>
                        <a:pt x="209544" y="108721"/>
                        <a:pt x="207084" y="112251"/>
                        <a:pt x="203380" y="113618"/>
                      </a:cubicBezTo>
                      <a:close/>
                    </a:path>
                  </a:pathLst>
                </a:custGeom>
                <a:solidFill>
                  <a:srgbClr val="3DDDFC">
                    <a:alpha val="20000"/>
                  </a:srgbClr>
                </a:solidFill>
                <a:ln>
                  <a:noFill/>
                </a:ln>
              </p:spPr>
            </p:sp>
            <p:sp>
              <p:nvSpPr>
                <p:cNvPr id="84" name="Freeform 84"/>
                <p:cNvSpPr/>
                <p:nvPr/>
              </p:nvSpPr>
              <p:spPr>
                <a:xfrm>
                  <a:off x="6496002" y="4067175"/>
                  <a:ext cx="276273" cy="276273"/>
                </a:xfrm>
                <a:custGeom>
                  <a:avLst/>
                  <a:gdLst/>
                  <a:ahLst/>
                  <a:cxnLst/>
                  <a:rect l="l" t="t" r="r" b="b"/>
                  <a:pathLst>
                    <a:path w="276273" h="276273">
                      <a:moveTo>
                        <a:pt x="216242" y="144137"/>
                      </a:moveTo>
                      <a:lnTo>
                        <a:pt x="154830" y="121444"/>
                      </a:lnTo>
                      <a:lnTo>
                        <a:pt x="132208" y="59984"/>
                      </a:lnTo>
                      <a:cubicBezTo>
                        <a:pt x="129464" y="52529"/>
                        <a:pt x="122363" y="47577"/>
                        <a:pt x="114420" y="47577"/>
                      </a:cubicBezTo>
                      <a:cubicBezTo>
                        <a:pt x="106477" y="47577"/>
                        <a:pt x="99376" y="52529"/>
                        <a:pt x="96632" y="59984"/>
                      </a:cubicBezTo>
                      <a:lnTo>
                        <a:pt x="73867" y="121444"/>
                      </a:lnTo>
                      <a:lnTo>
                        <a:pt x="12407" y="144066"/>
                      </a:lnTo>
                      <a:cubicBezTo>
                        <a:pt x="4953" y="146810"/>
                        <a:pt x="0" y="153910"/>
                        <a:pt x="0" y="161854"/>
                      </a:cubicBezTo>
                      <a:cubicBezTo>
                        <a:pt x="0" y="169797"/>
                        <a:pt x="4953" y="176898"/>
                        <a:pt x="12407" y="179642"/>
                      </a:cubicBezTo>
                      <a:lnTo>
                        <a:pt x="73867" y="202406"/>
                      </a:lnTo>
                      <a:lnTo>
                        <a:pt x="96489" y="263866"/>
                      </a:lnTo>
                      <a:cubicBezTo>
                        <a:pt x="99233" y="271321"/>
                        <a:pt x="106334" y="276273"/>
                        <a:pt x="114277" y="276273"/>
                      </a:cubicBezTo>
                      <a:cubicBezTo>
                        <a:pt x="122220" y="276273"/>
                        <a:pt x="129321" y="271321"/>
                        <a:pt x="132065" y="263866"/>
                      </a:cubicBezTo>
                      <a:lnTo>
                        <a:pt x="154830" y="202406"/>
                      </a:lnTo>
                      <a:lnTo>
                        <a:pt x="216290" y="179784"/>
                      </a:lnTo>
                      <a:cubicBezTo>
                        <a:pt x="223744" y="177040"/>
                        <a:pt x="228697" y="169940"/>
                        <a:pt x="228697" y="161996"/>
                      </a:cubicBezTo>
                      <a:cubicBezTo>
                        <a:pt x="228697" y="154053"/>
                        <a:pt x="223744" y="146952"/>
                        <a:pt x="216290" y="144208"/>
                      </a:cubicBezTo>
                      <a:close/>
                      <a:moveTo>
                        <a:pt x="144114" y="185999"/>
                      </a:moveTo>
                      <a:cubicBezTo>
                        <a:pt x="141497" y="186964"/>
                        <a:pt x="139435" y="189026"/>
                        <a:pt x="138470" y="191643"/>
                      </a:cubicBezTo>
                      <a:lnTo>
                        <a:pt x="114348" y="256996"/>
                      </a:lnTo>
                      <a:lnTo>
                        <a:pt x="90274" y="191691"/>
                      </a:lnTo>
                      <a:cubicBezTo>
                        <a:pt x="89311" y="189046"/>
                        <a:pt x="87228" y="186962"/>
                        <a:pt x="84583" y="185999"/>
                      </a:cubicBezTo>
                      <a:lnTo>
                        <a:pt x="19277" y="161925"/>
                      </a:lnTo>
                      <a:lnTo>
                        <a:pt x="84583" y="137851"/>
                      </a:lnTo>
                      <a:cubicBezTo>
                        <a:pt x="87228" y="136888"/>
                        <a:pt x="89311" y="134804"/>
                        <a:pt x="90274" y="132159"/>
                      </a:cubicBezTo>
                      <a:lnTo>
                        <a:pt x="114348" y="66854"/>
                      </a:lnTo>
                      <a:lnTo>
                        <a:pt x="138423" y="132159"/>
                      </a:lnTo>
                      <a:cubicBezTo>
                        <a:pt x="139387" y="134776"/>
                        <a:pt x="141450" y="136839"/>
                        <a:pt x="144066" y="137803"/>
                      </a:cubicBezTo>
                      <a:lnTo>
                        <a:pt x="209420" y="161925"/>
                      </a:lnTo>
                      <a:close/>
                      <a:moveTo>
                        <a:pt x="152448" y="38100"/>
                      </a:moveTo>
                      <a:cubicBezTo>
                        <a:pt x="152448" y="32839"/>
                        <a:pt x="156713" y="28575"/>
                        <a:pt x="161973" y="28575"/>
                      </a:cubicBezTo>
                      <a:lnTo>
                        <a:pt x="181023" y="28575"/>
                      </a:lnTo>
                      <a:lnTo>
                        <a:pt x="181023" y="9525"/>
                      </a:lnTo>
                      <a:cubicBezTo>
                        <a:pt x="181023" y="4264"/>
                        <a:pt x="185288" y="0"/>
                        <a:pt x="190548" y="0"/>
                      </a:cubicBezTo>
                      <a:cubicBezTo>
                        <a:pt x="195809" y="0"/>
                        <a:pt x="200073" y="4264"/>
                        <a:pt x="200073" y="9525"/>
                      </a:cubicBezTo>
                      <a:lnTo>
                        <a:pt x="200073" y="28575"/>
                      </a:lnTo>
                      <a:lnTo>
                        <a:pt x="219123" y="28575"/>
                      </a:lnTo>
                      <a:cubicBezTo>
                        <a:pt x="224384" y="28575"/>
                        <a:pt x="228648" y="32839"/>
                        <a:pt x="228648" y="38100"/>
                      </a:cubicBezTo>
                      <a:cubicBezTo>
                        <a:pt x="228648" y="43361"/>
                        <a:pt x="224384" y="47625"/>
                        <a:pt x="219123" y="47625"/>
                      </a:cubicBezTo>
                      <a:lnTo>
                        <a:pt x="200073" y="47625"/>
                      </a:lnTo>
                      <a:lnTo>
                        <a:pt x="200073" y="66675"/>
                      </a:lnTo>
                      <a:cubicBezTo>
                        <a:pt x="200073" y="71936"/>
                        <a:pt x="195809" y="76200"/>
                        <a:pt x="190548" y="76200"/>
                      </a:cubicBezTo>
                      <a:cubicBezTo>
                        <a:pt x="185288" y="76200"/>
                        <a:pt x="181023" y="71936"/>
                        <a:pt x="181023" y="66675"/>
                      </a:cubicBezTo>
                      <a:lnTo>
                        <a:pt x="181023" y="47625"/>
                      </a:lnTo>
                      <a:lnTo>
                        <a:pt x="161973" y="47625"/>
                      </a:lnTo>
                      <a:cubicBezTo>
                        <a:pt x="156713" y="47625"/>
                        <a:pt x="152448" y="43361"/>
                        <a:pt x="152448" y="38100"/>
                      </a:cubicBezTo>
                      <a:close/>
                      <a:moveTo>
                        <a:pt x="276273" y="95250"/>
                      </a:moveTo>
                      <a:cubicBezTo>
                        <a:pt x="276273" y="100511"/>
                        <a:pt x="272009" y="104775"/>
                        <a:pt x="266748" y="104775"/>
                      </a:cubicBezTo>
                      <a:lnTo>
                        <a:pt x="257223" y="104775"/>
                      </a:lnTo>
                      <a:lnTo>
                        <a:pt x="257223" y="114300"/>
                      </a:lnTo>
                      <a:cubicBezTo>
                        <a:pt x="257223" y="119561"/>
                        <a:pt x="252959" y="123825"/>
                        <a:pt x="247698" y="123825"/>
                      </a:cubicBezTo>
                      <a:cubicBezTo>
                        <a:pt x="242438" y="123825"/>
                        <a:pt x="238173" y="119561"/>
                        <a:pt x="238173" y="114300"/>
                      </a:cubicBezTo>
                      <a:lnTo>
                        <a:pt x="238173" y="104775"/>
                      </a:lnTo>
                      <a:lnTo>
                        <a:pt x="228648" y="104775"/>
                      </a:lnTo>
                      <a:cubicBezTo>
                        <a:pt x="223388" y="104775"/>
                        <a:pt x="219123" y="100511"/>
                        <a:pt x="219123" y="95250"/>
                      </a:cubicBezTo>
                      <a:cubicBezTo>
                        <a:pt x="219123" y="89989"/>
                        <a:pt x="223388" y="85725"/>
                        <a:pt x="228648" y="85725"/>
                      </a:cubicBezTo>
                      <a:lnTo>
                        <a:pt x="238173" y="85725"/>
                      </a:lnTo>
                      <a:lnTo>
                        <a:pt x="238173" y="76200"/>
                      </a:lnTo>
                      <a:cubicBezTo>
                        <a:pt x="238173" y="70939"/>
                        <a:pt x="242438" y="66675"/>
                        <a:pt x="247698" y="66675"/>
                      </a:cubicBezTo>
                      <a:cubicBezTo>
                        <a:pt x="252959" y="66675"/>
                        <a:pt x="257223" y="70939"/>
                        <a:pt x="257223" y="76200"/>
                      </a:cubicBezTo>
                      <a:lnTo>
                        <a:pt x="257223" y="85725"/>
                      </a:lnTo>
                      <a:lnTo>
                        <a:pt x="266748" y="85725"/>
                      </a:lnTo>
                      <a:cubicBezTo>
                        <a:pt x="272009" y="85725"/>
                        <a:pt x="276273" y="89989"/>
                        <a:pt x="276273" y="95250"/>
                      </a:cubicBezTo>
                      <a:close/>
                    </a:path>
                  </a:pathLst>
                </a:custGeom>
                <a:solidFill>
                  <a:srgbClr val="3DDDFC"/>
                </a:solidFill>
                <a:ln>
                  <a:noFill/>
                </a:ln>
              </p:spPr>
            </p:sp>
          </p:grpSp>
          <p:sp>
            <p:nvSpPr>
              <p:cNvPr id="86" name="TextBox 86"/>
              <p:cNvSpPr txBox="1"/>
              <p:nvPr/>
            </p:nvSpPr>
            <p:spPr>
              <a:xfrm>
                <a:off x="6896100" y="4031932"/>
                <a:ext cx="723900" cy="361950"/>
              </a:xfrm>
              <a:prstGeom prst="rect">
                <a:avLst/>
              </a:prstGeom>
              <a:noFill/>
              <a:ln>
                <a:noFill/>
              </a:ln>
            </p:spPr>
            <p:txBody>
              <a:bodyPr wrap="none" lIns="0" tIns="81439" rIns="0" bIns="0" anchor="t" anchorCtr="0">
                <a:noAutofit/>
              </a:bodyPr>
              <a:lstStyle/>
              <a:p>
                <a:pPr algn="l"/>
                <a:r>
                  <a:rPr lang="zh-CN" sz="1420" b="1" dirty="0">
                    <a:solidFill>
                      <a:srgbClr val="FFFFFF"/>
                    </a:solidFill>
                    <a:latin typeface="Microsoft YaHei"/>
                    <a:ea typeface="Microsoft YaHei"/>
                    <a:cs typeface="Microsoft YaHei"/>
                  </a:rPr>
                  <a:t>幻觉</a:t>
                </a:r>
              </a:p>
            </p:txBody>
          </p:sp>
          <p:sp>
            <p:nvSpPr>
              <p:cNvPr id="87" name="Rectangle 87"/>
              <p:cNvSpPr/>
              <p:nvPr/>
            </p:nvSpPr>
            <p:spPr>
              <a:xfrm>
                <a:off x="10191750" y="4057650"/>
                <a:ext cx="1143000" cy="266700"/>
              </a:xfrm>
              <a:prstGeom prst="roundRect">
                <a:avLst>
                  <a:gd name="adj" fmla="val 50000"/>
                </a:avLst>
              </a:prstGeom>
              <a:solidFill>
                <a:srgbClr val="FFFFFF">
                  <a:alpha val="22000"/>
                </a:srgbClr>
              </a:solidFill>
              <a:ln>
                <a:noFill/>
              </a:ln>
            </p:spPr>
          </p:sp>
          <p:sp>
            <p:nvSpPr>
              <p:cNvPr id="88" name="TextBox 88"/>
              <p:cNvSpPr txBox="1"/>
              <p:nvPr/>
            </p:nvSpPr>
            <p:spPr>
              <a:xfrm>
                <a:off x="10345484" y="4102418"/>
                <a:ext cx="835581" cy="209550"/>
              </a:xfrm>
              <a:prstGeom prst="rect">
                <a:avLst/>
              </a:prstGeom>
              <a:noFill/>
              <a:ln>
                <a:noFill/>
              </a:ln>
            </p:spPr>
            <p:txBody>
              <a:bodyPr wrap="none" lIns="0" tIns="47149" rIns="48" bIns="0" anchor="t" anchorCtr="0">
                <a:noAutofit/>
              </a:bodyPr>
              <a:lstStyle/>
              <a:p>
                <a:pPr algn="ctr"/>
                <a:r>
                  <a:rPr lang="en-US" sz="820" b="1" spc="150" dirty="0">
                    <a:solidFill>
                      <a:srgbClr val="FFFFFF"/>
                    </a:solidFill>
                    <a:latin typeface="Microsoft YaHei"/>
                    <a:ea typeface="Microsoft YaHei"/>
                    <a:cs typeface="Microsoft YaHei"/>
                  </a:rPr>
                  <a:t>GROUND IT</a:t>
                </a:r>
              </a:p>
            </p:txBody>
          </p:sp>
          <p:grpSp>
            <p:nvGrpSpPr>
              <p:cNvPr id="97" name="q4-items"/>
              <p:cNvGrpSpPr/>
              <p:nvPr/>
            </p:nvGrpSpPr>
            <p:grpSpPr>
              <a:xfrm>
                <a:off x="6477000" y="4643438"/>
                <a:ext cx="3305175" cy="1352550"/>
                <a:chOff x="6477000" y="4643438"/>
                <a:chExt cx="3305175" cy="1352550"/>
              </a:xfrm>
            </p:grpSpPr>
            <p:sp>
              <p:nvSpPr>
                <p:cNvPr id="89" name="Ellipse 89"/>
                <p:cNvSpPr/>
                <p:nvPr/>
              </p:nvSpPr>
              <p:spPr>
                <a:xfrm>
                  <a:off x="6477000" y="4724400"/>
                  <a:ext cx="114300" cy="114300"/>
                </a:xfrm>
                <a:prstGeom prst="ellipse">
                  <a:avLst/>
                </a:prstGeom>
                <a:solidFill>
                  <a:srgbClr val="3DDDFC"/>
                </a:solidFill>
                <a:ln>
                  <a:noFill/>
                </a:ln>
              </p:spPr>
            </p:sp>
            <p:sp>
              <p:nvSpPr>
                <p:cNvPr id="90" name="TextBox 90"/>
                <p:cNvSpPr txBox="1"/>
                <p:nvPr/>
              </p:nvSpPr>
              <p:spPr>
                <a:xfrm>
                  <a:off x="6686550" y="4643438"/>
                  <a:ext cx="1000125"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编造工具</a:t>
                  </a:r>
                </a:p>
              </p:txBody>
            </p:sp>
            <p:sp>
              <p:nvSpPr>
                <p:cNvPr id="91" name="TextBox 91"/>
                <p:cNvSpPr txBox="1"/>
                <p:nvPr/>
              </p:nvSpPr>
              <p:spPr>
                <a:xfrm>
                  <a:off x="6686550" y="4868228"/>
                  <a:ext cx="3095625"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调用不存在的工具名 / API endpoint</a:t>
                  </a:r>
                </a:p>
              </p:txBody>
            </p:sp>
            <p:sp>
              <p:nvSpPr>
                <p:cNvPr id="92" name="Ellipse 92"/>
                <p:cNvSpPr/>
                <p:nvPr/>
              </p:nvSpPr>
              <p:spPr>
                <a:xfrm>
                  <a:off x="6477000" y="5257800"/>
                  <a:ext cx="114300" cy="114300"/>
                </a:xfrm>
                <a:prstGeom prst="ellipse">
                  <a:avLst/>
                </a:prstGeom>
                <a:solidFill>
                  <a:srgbClr val="3DDDFC"/>
                </a:solidFill>
                <a:ln>
                  <a:noFill/>
                </a:ln>
              </p:spPr>
            </p:sp>
            <p:sp>
              <p:nvSpPr>
                <p:cNvPr id="93" name="TextBox 93"/>
                <p:cNvSpPr txBox="1"/>
                <p:nvPr/>
              </p:nvSpPr>
              <p:spPr>
                <a:xfrm>
                  <a:off x="6686550" y="5176838"/>
                  <a:ext cx="1000125"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编造结果</a:t>
                  </a:r>
                </a:p>
              </p:txBody>
            </p:sp>
            <p:sp>
              <p:nvSpPr>
                <p:cNvPr id="94" name="TextBox 94"/>
                <p:cNvSpPr txBox="1"/>
                <p:nvPr/>
              </p:nvSpPr>
              <p:spPr>
                <a:xfrm>
                  <a:off x="6686550" y="5401628"/>
                  <a:ext cx="2371249"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未调真实接口就给出"数据"</a:t>
                  </a:r>
                </a:p>
              </p:txBody>
            </p:sp>
            <p:sp>
              <p:nvSpPr>
                <p:cNvPr id="95" name="Ellipse 95"/>
                <p:cNvSpPr/>
                <p:nvPr/>
              </p:nvSpPr>
              <p:spPr>
                <a:xfrm>
                  <a:off x="6477000" y="5791200"/>
                  <a:ext cx="114300" cy="114300"/>
                </a:xfrm>
                <a:prstGeom prst="ellipse">
                  <a:avLst/>
                </a:prstGeom>
                <a:solidFill>
                  <a:srgbClr val="3DDDFC"/>
                </a:solidFill>
                <a:ln>
                  <a:noFill/>
                </a:ln>
              </p:spPr>
            </p:sp>
            <p:sp>
              <p:nvSpPr>
                <p:cNvPr id="96" name="TextBox 96"/>
                <p:cNvSpPr txBox="1"/>
                <p:nvPr/>
              </p:nvSpPr>
              <p:spPr>
                <a:xfrm>
                  <a:off x="6686550" y="5710238"/>
                  <a:ext cx="2553891"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假装成功 · "已为您发送"</a:t>
                  </a:r>
                </a:p>
              </p:txBody>
            </p:sp>
          </p:grpSp>
        </p:grpSp>
        <p:grpSp>
          <p:nvGrpSpPr>
            <p:cNvPr id="101" name="footer"/>
            <p:cNvGrpSpPr/>
            <p:nvPr/>
          </p:nvGrpSpPr>
          <p:grpSpPr>
            <a:xfrm>
              <a:off x="571500" y="6468428"/>
              <a:ext cx="11048953" cy="247650"/>
              <a:chOff x="571500" y="6468428"/>
              <a:chExt cx="11048953" cy="247650"/>
            </a:xfrm>
          </p:grpSpPr>
          <p:sp>
            <p:nvSpPr>
              <p:cNvPr id="99" name="TextBox 99"/>
              <p:cNvSpPr txBox="1"/>
              <p:nvPr/>
            </p:nvSpPr>
            <p:spPr>
              <a:xfrm>
                <a:off x="571500" y="6468428"/>
                <a:ext cx="2752011" cy="247650"/>
              </a:xfrm>
              <a:prstGeom prst="rect">
                <a:avLst/>
              </a:prstGeom>
              <a:noFill/>
              <a:ln>
                <a:noFill/>
              </a:ln>
            </p:spPr>
            <p:txBody>
              <a:bodyPr wrap="none" lIns="0" tIns="55721" rIns="0" bIns="0" anchor="t" anchorCtr="0">
                <a:noAutofit/>
              </a:bodyPr>
              <a:lstStyle/>
              <a:p>
                <a:pPr algn="l"/>
                <a:r>
                  <a:rPr lang="zh-CN" sz="980" b="1" dirty="0">
                    <a:solidFill>
                      <a:srgbClr val="6B7299"/>
                    </a:solidFill>
                    <a:latin typeface="Microsoft YaHei"/>
                    <a:ea typeface="Microsoft YaHei"/>
                    <a:cs typeface="Microsoft YaHei"/>
                  </a:rPr>
                  <a:t>失败模式四象限 · 分类决定预案</a:t>
                </a:r>
              </a:p>
            </p:txBody>
          </p:sp>
          <p:sp>
            <p:nvSpPr>
              <p:cNvPr id="100" name="TextBox 100"/>
              <p:cNvSpPr txBox="1"/>
              <p:nvPr/>
            </p:nvSpPr>
            <p:spPr>
              <a:xfrm>
                <a:off x="10874407" y="646842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10 / 12</a:t>
                </a:r>
              </a:p>
            </p:txBody>
          </p:sp>
        </p:grpSp>
      </p:grpSp>
    </p:spTree>
  </p:cSld>
  <p:clrMapOvr>
    <a:masterClrMapping/>
  </p:clrMapOvr>
</p:sld>
</file>

<file path=ppt/slides/slide11.xml><?xml version="1.0" encoding="utf-8"?>
<p:sld xmlns:a="http://schemas.openxmlformats.org/drawingml/2006/main" xmlns:p="http://schemas.openxmlformats.org/presentationml/2006/main" showMasterSp="1">
  <p:cSld>
    <p:spTree>
      <p:nvGrpSpPr>
        <p:cNvPr id="1" name=""/>
        <p:cNvGrpSpPr/>
        <p:nvPr/>
      </p:nvGrpSpPr>
      <p:grpSpPr>
        <a:xfrm>
          <a:off x="0" y="0"/>
          <a:ext cx="0" cy="0"/>
          <a:chOff x="0" y="0"/>
          <a:chExt cx="0" cy="0"/>
        </a:xfrm>
      </p:grpSpPr>
      <p:grpSp>
        <p:nvGrpSpPr>
          <p:cNvPr id="102" name="authored-scene"/>
          <p:cNvGrpSpPr/>
          <p:nvPr/>
        </p:nvGrpSpPr>
        <p:grpSpPr>
          <a:xfrm>
            <a:off x="0" y="0"/>
            <a:ext cx="12192000" cy="6858000"/>
            <a:chOff x="0" y="0"/>
            <a:chExt cx="12192000" cy="6858000"/>
          </a:xfrm>
        </p:grpSpPr>
        <p:grpSp>
          <p:nvGrpSpPr>
            <p:cNvPr id="5"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sp>
            <p:nvSpPr>
              <p:cNvPr id="3" name="Rectangle 3"/>
              <p:cNvSpPr/>
              <p:nvPr/>
            </p:nvSpPr>
            <p:spPr>
              <a:xfrm>
                <a:off x="0" y="0"/>
                <a:ext cx="12192000" cy="6858000"/>
              </a:xfrm>
              <a:prstGeom prst="rect">
                <a:avLst/>
              </a:prstGeom>
              <a:gradFill>
                <a:gsLst>
                  <a:gs pos="0">
                    <a:srgbClr val="5B8DEF">
                      <a:alpha val="16000"/>
                    </a:srgbClr>
                  </a:gs>
                  <a:gs pos="100000">
                    <a:srgbClr val="5B8DEF">
                      <a:alpha val="0"/>
                    </a:srgbClr>
                  </a:gs>
                </a:gsLst>
                <a:path path="circle">
                  <a:fillToRect l="15000" t="30000" r="85000" b="70000"/>
                </a:path>
              </a:gradFill>
              <a:ln>
                <a:noFill/>
              </a:ln>
            </p:spPr>
          </p:sp>
          <p:sp>
            <p:nvSpPr>
              <p:cNvPr id="4" name="Rectangle 4"/>
              <p:cNvSpPr/>
              <p:nvPr/>
            </p:nvSpPr>
            <p:spPr>
              <a:xfrm>
                <a:off x="0" y="0"/>
                <a:ext cx="12192000" cy="6858000"/>
              </a:xfrm>
              <a:prstGeom prst="rect">
                <a:avLst/>
              </a:prstGeom>
              <a:gradFill>
                <a:gsLst>
                  <a:gs pos="0">
                    <a:srgbClr val="A26BFA">
                      <a:alpha val="16000"/>
                    </a:srgbClr>
                  </a:gs>
                  <a:gs pos="100000">
                    <a:srgbClr val="A26BFA">
                      <a:alpha val="0"/>
                    </a:srgbClr>
                  </a:gs>
                </a:gsLst>
                <a:path path="circle">
                  <a:fillToRect l="85000" t="75000" r="15000" b="25000"/>
                </a:path>
              </a:gradFill>
              <a:ln>
                <a:noFill/>
              </a:ln>
            </p:spPr>
          </p:sp>
        </p:grpSp>
        <p:grpSp>
          <p:nvGrpSpPr>
            <p:cNvPr id="9" name="header"/>
            <p:cNvGrpSpPr/>
            <p:nvPr/>
          </p:nvGrpSpPr>
          <p:grpSpPr>
            <a:xfrm>
              <a:off x="571500" y="302895"/>
              <a:ext cx="7096601" cy="819150"/>
              <a:chOff x="571500" y="302895"/>
              <a:chExt cx="7096601" cy="819150"/>
            </a:xfrm>
          </p:grpSpPr>
          <p:sp>
            <p:nvSpPr>
              <p:cNvPr id="6" name="Rectangle 6"/>
              <p:cNvSpPr/>
              <p:nvPr/>
            </p:nvSpPr>
            <p:spPr>
              <a:xfrm>
                <a:off x="571500" y="476250"/>
                <a:ext cx="57150" cy="304800"/>
              </a:xfrm>
              <a:prstGeom prst="roundRect">
                <a:avLst>
                  <a:gd name="adj" fmla="val 50000"/>
                </a:avLst>
              </a:prstGeom>
              <a:gradFill>
                <a:gsLst>
                  <a:gs pos="0">
                    <a:srgbClr val="5B8DEF"/>
                  </a:gs>
                  <a:gs pos="50000">
                    <a:srgbClr val="A26BFA"/>
                  </a:gs>
                  <a:gs pos="100000">
                    <a:srgbClr val="3DDDFC"/>
                  </a:gs>
                </a:gsLst>
                <a:lin ang="0" scaled="1"/>
              </a:gradFill>
              <a:ln>
                <a:noFill/>
              </a:ln>
            </p:spPr>
          </p:sp>
          <p:sp>
            <p:nvSpPr>
              <p:cNvPr id="7" name="TextBox 7"/>
              <p:cNvSpPr txBox="1"/>
              <p:nvPr/>
            </p:nvSpPr>
            <p:spPr>
              <a:xfrm>
                <a:off x="762000" y="302895"/>
                <a:ext cx="6906101" cy="647700"/>
              </a:xfrm>
              <a:prstGeom prst="rect">
                <a:avLst/>
              </a:prstGeom>
              <a:noFill/>
              <a:ln>
                <a:noFill/>
              </a:ln>
            </p:spPr>
            <p:txBody>
              <a:bodyPr wrap="none" lIns="0" tIns="145732" rIns="0" bIns="0" anchor="t" anchorCtr="0">
                <a:noAutofit/>
              </a:bodyPr>
              <a:lstStyle/>
              <a:p>
                <a:pPr algn="l"/>
                <a:r>
                  <a:rPr lang="zh-CN" sz="2550" b="1" dirty="0">
                    <a:solidFill>
                      <a:srgbClr val="E8ECFF"/>
                    </a:solidFill>
                    <a:latin typeface="Microsoft YaHei"/>
                    <a:ea typeface="Microsoft YaHei"/>
                    <a:cs typeface="Microsoft YaHei"/>
                  </a:rPr>
                  <a:t>从原型到生产 — 12 周分四阶段</a:t>
                </a:r>
              </a:p>
            </p:txBody>
          </p:sp>
          <p:sp>
            <p:nvSpPr>
              <p:cNvPr id="8" name="TextBox 8"/>
              <p:cNvSpPr txBox="1"/>
              <p:nvPr/>
            </p:nvSpPr>
            <p:spPr>
              <a:xfrm>
                <a:off x="762000" y="855345"/>
                <a:ext cx="5764054" cy="266700"/>
              </a:xfrm>
              <a:prstGeom prst="rect">
                <a:avLst/>
              </a:prstGeom>
              <a:noFill/>
              <a:ln>
                <a:noFill/>
              </a:ln>
            </p:spPr>
            <p:txBody>
              <a:bodyPr wrap="none" lIns="0" tIns="60007" rIns="0" bIns="0" anchor="t" anchorCtr="0">
                <a:noAutofit/>
              </a:bodyPr>
              <a:lstStyle/>
              <a:p>
                <a:pPr algn="l"/>
                <a:r>
                  <a:rPr lang="en-US" sz="1050" b="1" spc="225" dirty="0">
                    <a:solidFill>
                      <a:srgbClr val="A8B0D0"/>
                    </a:solidFill>
                    <a:latin typeface="Microsoft YaHei"/>
                    <a:ea typeface="Microsoft YaHei"/>
                    <a:cs typeface="Microsoft YaHei"/>
                  </a:rPr>
                  <a:t>ROADMAP · PROTOTYPE → ENGINEERING → SCALE → PRODUCTION</a:t>
                </a:r>
              </a:p>
            </p:txBody>
          </p:sp>
        </p:grpSp>
        <p:grpSp>
          <p:nvGrpSpPr>
            <p:cNvPr id="12" name="timeline-axis"/>
            <p:cNvGrpSpPr/>
            <p:nvPr/>
          </p:nvGrpSpPr>
          <p:grpSpPr>
            <a:xfrm>
              <a:off x="1885950" y="1476375"/>
              <a:ext cx="38100" cy="4810125"/>
              <a:chOff x="1885950" y="1476375"/>
              <a:chExt cx="38100" cy="4810125"/>
            </a:xfrm>
          </p:grpSpPr>
          <p:sp>
            <p:nvSpPr>
              <p:cNvPr id="10" name="Line 10"/>
              <p:cNvSpPr/>
              <p:nvPr/>
            </p:nvSpPr>
            <p:spPr>
              <a:xfrm>
                <a:off x="1905000" y="1476375"/>
                <a:ext cx="9525" cy="4810125"/>
              </a:xfrm>
              <a:custGeom>
                <a:avLst/>
                <a:gdLst/>
                <a:ahLst/>
                <a:cxnLst/>
                <a:rect l="l" t="t" r="r" b="b"/>
                <a:pathLst>
                  <a:path w="9525" h="4810125">
                    <a:moveTo>
                      <a:pt x="0" y="0"/>
                    </a:moveTo>
                    <a:lnTo>
                      <a:pt x="0" y="4810125"/>
                    </a:lnTo>
                  </a:path>
                </a:pathLst>
              </a:custGeom>
              <a:noFill/>
              <a:ln w="57150" cap="rnd">
                <a:solidFill>
                  <a:srgbClr val="FFFFFF">
                    <a:alpha val="10000"/>
                  </a:srgbClr>
                </a:solidFill>
              </a:ln>
            </p:spPr>
          </p:sp>
          <p:sp>
            <p:nvSpPr>
              <p:cNvPr id="11" name="Rectangle 11"/>
              <p:cNvSpPr/>
              <p:nvPr/>
            </p:nvSpPr>
            <p:spPr>
              <a:xfrm>
                <a:off x="1885950" y="1476375"/>
                <a:ext cx="38100" cy="4810125"/>
              </a:xfrm>
              <a:prstGeom prst="roundRect">
                <a:avLst>
                  <a:gd name="adj" fmla="val 50000"/>
                </a:avLst>
              </a:prstGeom>
              <a:gradFill>
                <a:gsLst>
                  <a:gs pos="0">
                    <a:srgbClr val="5B8DEF"/>
                  </a:gs>
                  <a:gs pos="35000">
                    <a:srgbClr val="A26BFA"/>
                  </a:gs>
                  <a:gs pos="70000">
                    <a:srgbClr val="3DDDFC"/>
                  </a:gs>
                  <a:gs pos="100000">
                    <a:srgbClr val="4ADE80"/>
                  </a:gs>
                </a:gsLst>
                <a:lin ang="5400000" scaled="1"/>
              </a:gradFill>
              <a:ln>
                <a:noFill/>
              </a:ln>
            </p:spPr>
          </p:sp>
        </p:grpSp>
        <p:grpSp>
          <p:nvGrpSpPr>
            <p:cNvPr id="26" name="ms-1"/>
            <p:cNvGrpSpPr/>
            <p:nvPr/>
          </p:nvGrpSpPr>
          <p:grpSpPr>
            <a:xfrm>
              <a:off x="817959" y="1428750"/>
              <a:ext cx="7301151" cy="952500"/>
              <a:chOff x="817959" y="1428750"/>
              <a:chExt cx="7301151" cy="952500"/>
            </a:xfrm>
          </p:grpSpPr>
          <p:sp>
            <p:nvSpPr>
              <p:cNvPr id="13" name="TextBox 13"/>
              <p:cNvSpPr txBox="1"/>
              <p:nvPr/>
            </p:nvSpPr>
            <p:spPr>
              <a:xfrm>
                <a:off x="817959" y="1744028"/>
                <a:ext cx="820341" cy="247650"/>
              </a:xfrm>
              <a:prstGeom prst="rect">
                <a:avLst/>
              </a:prstGeom>
              <a:noFill/>
              <a:ln>
                <a:noFill/>
              </a:ln>
            </p:spPr>
            <p:txBody>
              <a:bodyPr wrap="none" lIns="0" tIns="55721" rIns="0" bIns="0" anchor="t" anchorCtr="0">
                <a:noAutofit/>
              </a:bodyPr>
              <a:lstStyle/>
              <a:p>
                <a:pPr algn="r"/>
                <a:r>
                  <a:rPr lang="en-US" sz="980" b="1" spc="75" dirty="0">
                    <a:solidFill>
                      <a:srgbClr val="5B8DEF"/>
                    </a:solidFill>
                    <a:latin typeface="Microsoft YaHei"/>
                    <a:ea typeface="Microsoft YaHei"/>
                    <a:cs typeface="Microsoft YaHei"/>
                  </a:rPr>
                  <a:t>W1 — W3</a:t>
                </a:r>
              </a:p>
            </p:txBody>
          </p:sp>
          <p:sp>
            <p:nvSpPr>
              <p:cNvPr id="14" name="Ellipse 14"/>
              <p:cNvSpPr/>
              <p:nvPr/>
            </p:nvSpPr>
            <p:spPr>
              <a:xfrm>
                <a:off x="1733550" y="1685925"/>
                <a:ext cx="342900" cy="342900"/>
              </a:xfrm>
              <a:prstGeom prst="ellipse">
                <a:avLst/>
              </a:prstGeom>
              <a:solidFill>
                <a:srgbClr val="0A0E27"/>
              </a:solidFill>
              <a:ln w="28575">
                <a:solidFill>
                  <a:srgbClr val="5B8DEF"/>
                </a:solidFill>
              </a:ln>
            </p:spPr>
          </p:sp>
          <p:sp>
            <p:nvSpPr>
              <p:cNvPr id="15" name="Ellipse 15"/>
              <p:cNvSpPr/>
              <p:nvPr/>
            </p:nvSpPr>
            <p:spPr>
              <a:xfrm>
                <a:off x="1847850" y="1800225"/>
                <a:ext cx="114300" cy="114300"/>
              </a:xfrm>
              <a:prstGeom prst="ellipse">
                <a:avLst/>
              </a:prstGeom>
              <a:solidFill>
                <a:srgbClr val="5B8DEF"/>
              </a:solidFill>
              <a:ln>
                <a:noFill/>
              </a:ln>
            </p:spPr>
          </p:sp>
          <p:sp>
            <p:nvSpPr>
              <p:cNvPr id="16" name="Rectangle 16"/>
              <p:cNvSpPr/>
              <p:nvPr/>
            </p:nvSpPr>
            <p:spPr>
              <a:xfrm>
                <a:off x="2286000" y="1428750"/>
                <a:ext cx="4762500" cy="952500"/>
              </a:xfrm>
              <a:prstGeom prst="roundRect">
                <a:avLst>
                  <a:gd name="adj" fmla="val 14000"/>
                </a:avLst>
              </a:prstGeom>
              <a:gradFill>
                <a:gsLst>
                  <a:gs pos="0">
                    <a:srgbClr val="1A2150">
                      <a:alpha val="78000"/>
                    </a:srgbClr>
                  </a:gs>
                  <a:gs pos="100000">
                    <a:srgbClr val="1A2150">
                      <a:alpha val="42000"/>
                    </a:srgbClr>
                  </a:gs>
                </a:gsLst>
                <a:lin ang="5400000" scaled="1"/>
              </a:gradFill>
              <a:ln w="9525">
                <a:solidFill>
                  <a:srgbClr val="5B8DEF">
                    <a:alpha val="45000"/>
                  </a:srgbClr>
                </a:solidFill>
              </a:ln>
            </p:spPr>
          </p:sp>
          <p:sp>
            <p:nvSpPr>
              <p:cNvPr id="17" name="Rectangle 17"/>
              <p:cNvSpPr/>
              <p:nvPr/>
            </p:nvSpPr>
            <p:spPr>
              <a:xfrm>
                <a:off x="2457450" y="1438275"/>
                <a:ext cx="441960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sp>
            <p:nvSpPr>
              <p:cNvPr id="18" name="Rectangle 18"/>
              <p:cNvSpPr/>
              <p:nvPr/>
            </p:nvSpPr>
            <p:spPr>
              <a:xfrm>
                <a:off x="2286000" y="1657350"/>
                <a:ext cx="57150" cy="495300"/>
              </a:xfrm>
              <a:prstGeom prst="roundRect">
                <a:avLst>
                  <a:gd name="adj" fmla="val 50000"/>
                </a:avLst>
              </a:prstGeom>
              <a:solidFill>
                <a:srgbClr val="5B8DEF"/>
              </a:solidFill>
              <a:ln>
                <a:noFill/>
              </a:ln>
            </p:spPr>
          </p:sp>
          <p:sp>
            <p:nvSpPr>
              <p:cNvPr id="19" name="Rectangle 19"/>
              <p:cNvSpPr/>
              <p:nvPr/>
            </p:nvSpPr>
            <p:spPr>
              <a:xfrm>
                <a:off x="2476500" y="1581150"/>
                <a:ext cx="476250" cy="476250"/>
              </a:xfrm>
              <a:prstGeom prst="roundRect">
                <a:avLst>
                  <a:gd name="adj" fmla="val 24000"/>
                </a:avLst>
              </a:prstGeom>
              <a:solidFill>
                <a:srgbClr val="5B8DEF">
                  <a:alpha val="20000"/>
                </a:srgbClr>
              </a:solidFill>
              <a:ln>
                <a:noFill/>
              </a:ln>
            </p:spPr>
          </p:sp>
          <p:grpSp>
            <p:nvGrpSpPr>
              <p:cNvPr id="22" name="Group 22"/>
              <p:cNvGrpSpPr/>
              <p:nvPr/>
            </p:nvGrpSpPr>
            <p:grpSpPr>
              <a:xfrm>
                <a:off x="2572941" y="1677591"/>
                <a:ext cx="283368" cy="283368"/>
                <a:chOff x="2572941" y="1677591"/>
                <a:chExt cx="283368" cy="283368"/>
              </a:xfrm>
            </p:grpSpPr>
            <p:sp>
              <p:nvSpPr>
                <p:cNvPr id="20" name="Freeform 20"/>
                <p:cNvSpPr/>
                <p:nvPr/>
              </p:nvSpPr>
              <p:spPr>
                <a:xfrm>
                  <a:off x="2674143" y="1778793"/>
                  <a:ext cx="80962" cy="80962"/>
                </a:xfrm>
                <a:custGeom>
                  <a:avLst/>
                  <a:gdLst/>
                  <a:ahLst/>
                  <a:cxnLst/>
                  <a:rect l="l" t="t" r="r" b="b"/>
                  <a:pathLst>
                    <a:path w="80962" h="80962">
                      <a:moveTo>
                        <a:pt x="80962" y="40481"/>
                      </a:moveTo>
                      <a:cubicBezTo>
                        <a:pt x="80962" y="62838"/>
                        <a:pt x="62838" y="80962"/>
                        <a:pt x="40481" y="80962"/>
                      </a:cubicBezTo>
                      <a:cubicBezTo>
                        <a:pt x="18124" y="80962"/>
                        <a:pt x="0" y="62838"/>
                        <a:pt x="0" y="40481"/>
                      </a:cubicBezTo>
                      <a:cubicBezTo>
                        <a:pt x="0" y="18124"/>
                        <a:pt x="18124" y="0"/>
                        <a:pt x="40481" y="0"/>
                      </a:cubicBezTo>
                      <a:cubicBezTo>
                        <a:pt x="62838" y="0"/>
                        <a:pt x="80962" y="18124"/>
                        <a:pt x="80962" y="40481"/>
                      </a:cubicBezTo>
                      <a:close/>
                    </a:path>
                  </a:pathLst>
                </a:custGeom>
                <a:solidFill>
                  <a:srgbClr val="5B8DEF">
                    <a:alpha val="20000"/>
                  </a:srgbClr>
                </a:solidFill>
                <a:ln>
                  <a:noFill/>
                </a:ln>
              </p:spPr>
            </p:sp>
            <p:sp>
              <p:nvSpPr>
                <p:cNvPr id="21" name="Freeform 21"/>
                <p:cNvSpPr/>
                <p:nvPr/>
              </p:nvSpPr>
              <p:spPr>
                <a:xfrm>
                  <a:off x="2572941" y="1677591"/>
                  <a:ext cx="283368" cy="283368"/>
                </a:xfrm>
                <a:custGeom>
                  <a:avLst/>
                  <a:gdLst/>
                  <a:ahLst/>
                  <a:cxnLst/>
                  <a:rect l="l" t="t" r="r" b="b"/>
                  <a:pathLst>
                    <a:path w="283368" h="283368">
                      <a:moveTo>
                        <a:pt x="273247" y="131564"/>
                      </a:moveTo>
                      <a:lnTo>
                        <a:pt x="262697" y="131564"/>
                      </a:lnTo>
                      <a:cubicBezTo>
                        <a:pt x="257683" y="72521"/>
                        <a:pt x="210847" y="25685"/>
                        <a:pt x="151804" y="20671"/>
                      </a:cubicBezTo>
                      <a:lnTo>
                        <a:pt x="151804" y="10120"/>
                      </a:lnTo>
                      <a:cubicBezTo>
                        <a:pt x="151804" y="4531"/>
                        <a:pt x="147273" y="0"/>
                        <a:pt x="141684" y="0"/>
                      </a:cubicBezTo>
                      <a:cubicBezTo>
                        <a:pt x="136095" y="0"/>
                        <a:pt x="131564" y="4531"/>
                        <a:pt x="131564" y="10120"/>
                      </a:cubicBezTo>
                      <a:lnTo>
                        <a:pt x="131564" y="20671"/>
                      </a:lnTo>
                      <a:cubicBezTo>
                        <a:pt x="72521" y="25685"/>
                        <a:pt x="25685" y="72521"/>
                        <a:pt x="20671" y="131564"/>
                      </a:cubicBezTo>
                      <a:lnTo>
                        <a:pt x="10120" y="131564"/>
                      </a:lnTo>
                      <a:cubicBezTo>
                        <a:pt x="4531" y="131564"/>
                        <a:pt x="0" y="136095"/>
                        <a:pt x="0" y="141684"/>
                      </a:cubicBezTo>
                      <a:cubicBezTo>
                        <a:pt x="0" y="147273"/>
                        <a:pt x="4531" y="151804"/>
                        <a:pt x="10120" y="151804"/>
                      </a:cubicBezTo>
                      <a:lnTo>
                        <a:pt x="20671" y="151804"/>
                      </a:lnTo>
                      <a:cubicBezTo>
                        <a:pt x="25685" y="210847"/>
                        <a:pt x="72521" y="257683"/>
                        <a:pt x="131564" y="262697"/>
                      </a:cubicBezTo>
                      <a:lnTo>
                        <a:pt x="131564" y="273247"/>
                      </a:lnTo>
                      <a:cubicBezTo>
                        <a:pt x="131564" y="278837"/>
                        <a:pt x="136095" y="283368"/>
                        <a:pt x="141684" y="283368"/>
                      </a:cubicBezTo>
                      <a:cubicBezTo>
                        <a:pt x="147273" y="283368"/>
                        <a:pt x="151804" y="278837"/>
                        <a:pt x="151804" y="273247"/>
                      </a:cubicBezTo>
                      <a:lnTo>
                        <a:pt x="151804" y="262697"/>
                      </a:lnTo>
                      <a:cubicBezTo>
                        <a:pt x="210847" y="257683"/>
                        <a:pt x="257683" y="210847"/>
                        <a:pt x="262697" y="151804"/>
                      </a:cubicBezTo>
                      <a:lnTo>
                        <a:pt x="273247" y="151804"/>
                      </a:lnTo>
                      <a:cubicBezTo>
                        <a:pt x="278837" y="151804"/>
                        <a:pt x="283368" y="147273"/>
                        <a:pt x="283368" y="141684"/>
                      </a:cubicBezTo>
                      <a:cubicBezTo>
                        <a:pt x="283368" y="136095"/>
                        <a:pt x="278837" y="131564"/>
                        <a:pt x="273247" y="131564"/>
                      </a:cubicBezTo>
                      <a:close/>
                      <a:moveTo>
                        <a:pt x="151804" y="242381"/>
                      </a:moveTo>
                      <a:lnTo>
                        <a:pt x="151804" y="232766"/>
                      </a:lnTo>
                      <a:cubicBezTo>
                        <a:pt x="151804" y="227177"/>
                        <a:pt x="147273" y="222646"/>
                        <a:pt x="141684" y="222646"/>
                      </a:cubicBezTo>
                      <a:cubicBezTo>
                        <a:pt x="136095" y="222646"/>
                        <a:pt x="131564" y="227177"/>
                        <a:pt x="131564" y="232766"/>
                      </a:cubicBezTo>
                      <a:lnTo>
                        <a:pt x="131564" y="242381"/>
                      </a:lnTo>
                      <a:cubicBezTo>
                        <a:pt x="83708" y="237498"/>
                        <a:pt x="45870" y="199660"/>
                        <a:pt x="40987" y="151804"/>
                      </a:cubicBezTo>
                      <a:lnTo>
                        <a:pt x="50601" y="151804"/>
                      </a:lnTo>
                      <a:cubicBezTo>
                        <a:pt x="56191" y="151804"/>
                        <a:pt x="60722" y="147273"/>
                        <a:pt x="60722" y="141684"/>
                      </a:cubicBezTo>
                      <a:cubicBezTo>
                        <a:pt x="60722" y="136095"/>
                        <a:pt x="56191" y="131564"/>
                        <a:pt x="50601" y="131564"/>
                      </a:cubicBezTo>
                      <a:lnTo>
                        <a:pt x="40987" y="131564"/>
                      </a:lnTo>
                      <a:cubicBezTo>
                        <a:pt x="45870" y="83708"/>
                        <a:pt x="83708" y="45870"/>
                        <a:pt x="131564" y="40987"/>
                      </a:cubicBezTo>
                      <a:lnTo>
                        <a:pt x="131564" y="50601"/>
                      </a:lnTo>
                      <a:cubicBezTo>
                        <a:pt x="131564" y="56191"/>
                        <a:pt x="136095" y="60722"/>
                        <a:pt x="141684" y="60722"/>
                      </a:cubicBezTo>
                      <a:cubicBezTo>
                        <a:pt x="147273" y="60722"/>
                        <a:pt x="151804" y="56191"/>
                        <a:pt x="151804" y="50601"/>
                      </a:cubicBezTo>
                      <a:lnTo>
                        <a:pt x="151804" y="40987"/>
                      </a:lnTo>
                      <a:cubicBezTo>
                        <a:pt x="199660" y="45870"/>
                        <a:pt x="237498" y="83708"/>
                        <a:pt x="242381" y="131564"/>
                      </a:cubicBezTo>
                      <a:lnTo>
                        <a:pt x="232766" y="131564"/>
                      </a:lnTo>
                      <a:cubicBezTo>
                        <a:pt x="227177" y="131564"/>
                        <a:pt x="222646" y="136095"/>
                        <a:pt x="222646" y="141684"/>
                      </a:cubicBezTo>
                      <a:cubicBezTo>
                        <a:pt x="222646" y="147273"/>
                        <a:pt x="227177" y="151804"/>
                        <a:pt x="232766" y="151804"/>
                      </a:cubicBezTo>
                      <a:lnTo>
                        <a:pt x="242381" y="151804"/>
                      </a:lnTo>
                      <a:cubicBezTo>
                        <a:pt x="237498" y="199660"/>
                        <a:pt x="199660" y="237498"/>
                        <a:pt x="151804" y="242381"/>
                      </a:cubicBezTo>
                      <a:close/>
                      <a:moveTo>
                        <a:pt x="141684" y="91082"/>
                      </a:moveTo>
                      <a:cubicBezTo>
                        <a:pt x="113737" y="91082"/>
                        <a:pt x="91082" y="113737"/>
                        <a:pt x="91082" y="141684"/>
                      </a:cubicBezTo>
                      <a:cubicBezTo>
                        <a:pt x="91082" y="169630"/>
                        <a:pt x="113737" y="192285"/>
                        <a:pt x="141684" y="192285"/>
                      </a:cubicBezTo>
                      <a:cubicBezTo>
                        <a:pt x="169630" y="192285"/>
                        <a:pt x="192285" y="169630"/>
                        <a:pt x="192285" y="141684"/>
                      </a:cubicBezTo>
                      <a:cubicBezTo>
                        <a:pt x="192285" y="113737"/>
                        <a:pt x="169630" y="91082"/>
                        <a:pt x="141684" y="91082"/>
                      </a:cubicBezTo>
                      <a:close/>
                      <a:moveTo>
                        <a:pt x="141684" y="172045"/>
                      </a:moveTo>
                      <a:cubicBezTo>
                        <a:pt x="124916" y="172045"/>
                        <a:pt x="111323" y="158452"/>
                        <a:pt x="111323" y="141684"/>
                      </a:cubicBezTo>
                      <a:cubicBezTo>
                        <a:pt x="111323" y="124916"/>
                        <a:pt x="124916" y="111323"/>
                        <a:pt x="141684" y="111323"/>
                      </a:cubicBezTo>
                      <a:cubicBezTo>
                        <a:pt x="158452" y="111323"/>
                        <a:pt x="172045" y="124916"/>
                        <a:pt x="172045" y="141684"/>
                      </a:cubicBezTo>
                      <a:cubicBezTo>
                        <a:pt x="172045" y="158452"/>
                        <a:pt x="158452" y="172045"/>
                        <a:pt x="141684" y="172045"/>
                      </a:cubicBezTo>
                      <a:close/>
                    </a:path>
                  </a:pathLst>
                </a:custGeom>
                <a:solidFill>
                  <a:srgbClr val="5B8DEF"/>
                </a:solidFill>
                <a:ln>
                  <a:noFill/>
                </a:ln>
              </p:spPr>
            </p:sp>
          </p:grpSp>
          <p:sp>
            <p:nvSpPr>
              <p:cNvPr id="23" name="TextBox 23"/>
              <p:cNvSpPr txBox="1"/>
              <p:nvPr/>
            </p:nvSpPr>
            <p:spPr>
              <a:xfrm>
                <a:off x="3105150" y="1582102"/>
                <a:ext cx="2101929" cy="247650"/>
              </a:xfrm>
              <a:prstGeom prst="rect">
                <a:avLst/>
              </a:prstGeom>
              <a:noFill/>
              <a:ln>
                <a:noFill/>
              </a:ln>
            </p:spPr>
            <p:txBody>
              <a:bodyPr wrap="none" lIns="0" tIns="55721" rIns="0" bIns="0" anchor="t" anchorCtr="0">
                <a:noAutofit/>
              </a:bodyPr>
              <a:lstStyle/>
              <a:p>
                <a:pPr algn="l"/>
                <a:r>
                  <a:rPr lang="en-US" sz="980" b="1" spc="150" dirty="0">
                    <a:solidFill>
                      <a:srgbClr val="5B8DEF"/>
                    </a:solidFill>
                    <a:latin typeface="Microsoft YaHei"/>
                    <a:ea typeface="Microsoft YaHei"/>
                    <a:cs typeface="Microsoft YaHei"/>
                  </a:rPr>
                  <a:t>STAGE 01 · PROTOTYPE</a:t>
                </a:r>
              </a:p>
            </p:txBody>
          </p:sp>
          <p:sp>
            <p:nvSpPr>
              <p:cNvPr id="24" name="TextBox 24"/>
              <p:cNvSpPr txBox="1"/>
              <p:nvPr/>
            </p:nvSpPr>
            <p:spPr>
              <a:xfrm>
                <a:off x="3105150" y="1746885"/>
                <a:ext cx="3085624" cy="419100"/>
              </a:xfrm>
              <a:prstGeom prst="rect">
                <a:avLst/>
              </a:prstGeom>
              <a:noFill/>
              <a:ln>
                <a:noFill/>
              </a:ln>
            </p:spPr>
            <p:txBody>
              <a:bodyPr wrap="none" lIns="0" tIns="94298" rIns="0" bIns="0" anchor="t" anchorCtr="0">
                <a:noAutofit/>
              </a:bodyPr>
              <a:lstStyle/>
              <a:p>
                <a:pPr algn="l"/>
                <a:r>
                  <a:rPr lang="zh-CN" sz="1650" b="1" dirty="0">
                    <a:solidFill>
                      <a:srgbClr val="E8ECFF"/>
                    </a:solidFill>
                    <a:latin typeface="Microsoft YaHei"/>
                    <a:ea typeface="Microsoft YaHei"/>
                    <a:cs typeface="Microsoft YaHei"/>
                  </a:rPr>
                  <a:t>原型 — 单一任务跑通</a:t>
                </a:r>
              </a:p>
            </p:txBody>
          </p:sp>
          <p:sp>
            <p:nvSpPr>
              <p:cNvPr id="25" name="TextBox 25"/>
              <p:cNvSpPr txBox="1"/>
              <p:nvPr/>
            </p:nvSpPr>
            <p:spPr>
              <a:xfrm>
                <a:off x="3105150" y="2093595"/>
                <a:ext cx="5013960" cy="266700"/>
              </a:xfrm>
              <a:prstGeom prst="rect">
                <a:avLst/>
              </a:prstGeom>
              <a:noFill/>
              <a:ln>
                <a:noFill/>
              </a:ln>
            </p:spPr>
            <p:txBody>
              <a:bodyPr wrap="none" lIns="0" tIns="60007" rIns="0" bIns="0" anchor="t" anchorCtr="0">
                <a:noAutofit/>
              </a:bodyPr>
              <a:lstStyle/>
              <a:p>
                <a:pPr algn="l"/>
                <a:r>
                  <a:rPr lang="zh-CN" sz="1050" dirty="0">
                    <a:solidFill>
                      <a:srgbClr val="A8B0D0"/>
                    </a:solidFill>
                    <a:latin typeface="Microsoft YaHei"/>
                    <a:ea typeface="Microsoft YaHei"/>
                    <a:cs typeface="Microsoft YaHei"/>
                  </a:rPr>
                  <a:t>最小工具集 · prompt 初稿 · 5-10 个金标准 case 验证</a:t>
                </a:r>
              </a:p>
            </p:txBody>
          </p:sp>
        </p:grpSp>
        <p:grpSp>
          <p:nvGrpSpPr>
            <p:cNvPr id="40" name="ms-2"/>
            <p:cNvGrpSpPr/>
            <p:nvPr/>
          </p:nvGrpSpPr>
          <p:grpSpPr>
            <a:xfrm>
              <a:off x="817959" y="2619375"/>
              <a:ext cx="6781086" cy="952500"/>
              <a:chOff x="817959" y="2619375"/>
              <a:chExt cx="6781086" cy="952500"/>
            </a:xfrm>
          </p:grpSpPr>
          <p:sp>
            <p:nvSpPr>
              <p:cNvPr id="27" name="TextBox 27"/>
              <p:cNvSpPr txBox="1"/>
              <p:nvPr/>
            </p:nvSpPr>
            <p:spPr>
              <a:xfrm>
                <a:off x="817959" y="2934652"/>
                <a:ext cx="820341" cy="247650"/>
              </a:xfrm>
              <a:prstGeom prst="rect">
                <a:avLst/>
              </a:prstGeom>
              <a:noFill/>
              <a:ln>
                <a:noFill/>
              </a:ln>
            </p:spPr>
            <p:txBody>
              <a:bodyPr wrap="none" lIns="0" tIns="55721" rIns="0" bIns="0" anchor="t" anchorCtr="0">
                <a:noAutofit/>
              </a:bodyPr>
              <a:lstStyle/>
              <a:p>
                <a:pPr algn="r"/>
                <a:r>
                  <a:rPr lang="en-US" sz="980" b="1" spc="75" dirty="0">
                    <a:solidFill>
                      <a:srgbClr val="A26BFA"/>
                    </a:solidFill>
                    <a:latin typeface="Microsoft YaHei"/>
                    <a:ea typeface="Microsoft YaHei"/>
                    <a:cs typeface="Microsoft YaHei"/>
                  </a:rPr>
                  <a:t>W4 — W7</a:t>
                </a:r>
              </a:p>
            </p:txBody>
          </p:sp>
          <p:sp>
            <p:nvSpPr>
              <p:cNvPr id="28" name="Ellipse 28"/>
              <p:cNvSpPr/>
              <p:nvPr/>
            </p:nvSpPr>
            <p:spPr>
              <a:xfrm>
                <a:off x="1733550" y="2876550"/>
                <a:ext cx="342900" cy="342900"/>
              </a:xfrm>
              <a:prstGeom prst="ellipse">
                <a:avLst/>
              </a:prstGeom>
              <a:solidFill>
                <a:srgbClr val="0A0E27"/>
              </a:solidFill>
              <a:ln w="28575">
                <a:solidFill>
                  <a:srgbClr val="A26BFA"/>
                </a:solidFill>
              </a:ln>
            </p:spPr>
          </p:sp>
          <p:sp>
            <p:nvSpPr>
              <p:cNvPr id="29" name="Ellipse 29"/>
              <p:cNvSpPr/>
              <p:nvPr/>
            </p:nvSpPr>
            <p:spPr>
              <a:xfrm>
                <a:off x="1847850" y="2990850"/>
                <a:ext cx="114300" cy="114300"/>
              </a:xfrm>
              <a:prstGeom prst="ellipse">
                <a:avLst/>
              </a:prstGeom>
              <a:solidFill>
                <a:srgbClr val="A26BFA"/>
              </a:solidFill>
              <a:ln>
                <a:noFill/>
              </a:ln>
            </p:spPr>
          </p:sp>
          <p:sp>
            <p:nvSpPr>
              <p:cNvPr id="30" name="Rectangle 30"/>
              <p:cNvSpPr/>
              <p:nvPr/>
            </p:nvSpPr>
            <p:spPr>
              <a:xfrm>
                <a:off x="2286000" y="2619375"/>
                <a:ext cx="4762500" cy="952500"/>
              </a:xfrm>
              <a:prstGeom prst="roundRect">
                <a:avLst>
                  <a:gd name="adj" fmla="val 14000"/>
                </a:avLst>
              </a:prstGeom>
              <a:gradFill>
                <a:gsLst>
                  <a:gs pos="0">
                    <a:srgbClr val="1A2150">
                      <a:alpha val="78000"/>
                    </a:srgbClr>
                  </a:gs>
                  <a:gs pos="100000">
                    <a:srgbClr val="1A2150">
                      <a:alpha val="42000"/>
                    </a:srgbClr>
                  </a:gs>
                </a:gsLst>
                <a:lin ang="5400000" scaled="1"/>
              </a:gradFill>
              <a:ln w="9525">
                <a:solidFill>
                  <a:srgbClr val="A26BFA">
                    <a:alpha val="45000"/>
                  </a:srgbClr>
                </a:solidFill>
              </a:ln>
            </p:spPr>
          </p:sp>
          <p:sp>
            <p:nvSpPr>
              <p:cNvPr id="31" name="Rectangle 31"/>
              <p:cNvSpPr/>
              <p:nvPr/>
            </p:nvSpPr>
            <p:spPr>
              <a:xfrm>
                <a:off x="2457450" y="2628900"/>
                <a:ext cx="441960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sp>
            <p:nvSpPr>
              <p:cNvPr id="32" name="Rectangle 32"/>
              <p:cNvSpPr/>
              <p:nvPr/>
            </p:nvSpPr>
            <p:spPr>
              <a:xfrm>
                <a:off x="2286000" y="2847975"/>
                <a:ext cx="57150" cy="495300"/>
              </a:xfrm>
              <a:prstGeom prst="roundRect">
                <a:avLst>
                  <a:gd name="adj" fmla="val 50000"/>
                </a:avLst>
              </a:prstGeom>
              <a:solidFill>
                <a:srgbClr val="A26BFA"/>
              </a:solidFill>
              <a:ln>
                <a:noFill/>
              </a:ln>
            </p:spPr>
          </p:sp>
          <p:sp>
            <p:nvSpPr>
              <p:cNvPr id="33" name="Rectangle 33"/>
              <p:cNvSpPr/>
              <p:nvPr/>
            </p:nvSpPr>
            <p:spPr>
              <a:xfrm>
                <a:off x="2476500" y="2771775"/>
                <a:ext cx="476250" cy="476250"/>
              </a:xfrm>
              <a:prstGeom prst="roundRect">
                <a:avLst>
                  <a:gd name="adj" fmla="val 24000"/>
                </a:avLst>
              </a:prstGeom>
              <a:solidFill>
                <a:srgbClr val="A26BFA">
                  <a:alpha val="20000"/>
                </a:srgbClr>
              </a:solidFill>
              <a:ln>
                <a:noFill/>
              </a:ln>
            </p:spPr>
          </p:sp>
          <p:grpSp>
            <p:nvGrpSpPr>
              <p:cNvPr id="36" name="Group 36"/>
              <p:cNvGrpSpPr/>
              <p:nvPr/>
            </p:nvGrpSpPr>
            <p:grpSpPr>
              <a:xfrm>
                <a:off x="2572055" y="2877926"/>
                <a:ext cx="285120" cy="263960"/>
                <a:chOff x="2572055" y="2877926"/>
                <a:chExt cx="285120" cy="263960"/>
              </a:xfrm>
            </p:grpSpPr>
            <p:sp>
              <p:nvSpPr>
                <p:cNvPr id="34" name="Freeform 34"/>
                <p:cNvSpPr/>
                <p:nvPr/>
              </p:nvSpPr>
              <p:spPr>
                <a:xfrm>
                  <a:off x="2582276" y="2888456"/>
                  <a:ext cx="264679" cy="242887"/>
                </a:xfrm>
                <a:custGeom>
                  <a:avLst/>
                  <a:gdLst/>
                  <a:ahLst/>
                  <a:cxnLst/>
                  <a:rect l="l" t="t" r="r" b="b"/>
                  <a:pathLst>
                    <a:path w="264679" h="242887">
                      <a:moveTo>
                        <a:pt x="261508" y="97104"/>
                      </a:moveTo>
                      <a:lnTo>
                        <a:pt x="221217" y="74156"/>
                      </a:lnTo>
                      <a:cubicBezTo>
                        <a:pt x="220407" y="72689"/>
                        <a:pt x="219560" y="71259"/>
                        <a:pt x="218687" y="69843"/>
                      </a:cubicBezTo>
                      <a:lnTo>
                        <a:pt x="218535" y="24301"/>
                      </a:lnTo>
                      <a:cubicBezTo>
                        <a:pt x="205801" y="13555"/>
                        <a:pt x="191153" y="5310"/>
                        <a:pt x="175359" y="0"/>
                      </a:cubicBezTo>
                      <a:lnTo>
                        <a:pt x="134878" y="22631"/>
                      </a:lnTo>
                      <a:cubicBezTo>
                        <a:pt x="133183" y="22631"/>
                        <a:pt x="131475" y="22631"/>
                        <a:pt x="129818" y="22631"/>
                      </a:cubicBezTo>
                      <a:lnTo>
                        <a:pt x="89337" y="0"/>
                      </a:lnTo>
                      <a:cubicBezTo>
                        <a:pt x="73548" y="5327"/>
                        <a:pt x="58908" y="13590"/>
                        <a:pt x="46187" y="24352"/>
                      </a:cubicBezTo>
                      <a:lnTo>
                        <a:pt x="45984" y="69893"/>
                      </a:lnTo>
                      <a:cubicBezTo>
                        <a:pt x="45099" y="71310"/>
                        <a:pt x="44251" y="72752"/>
                        <a:pt x="43454" y="74207"/>
                      </a:cubicBezTo>
                      <a:lnTo>
                        <a:pt x="3176" y="97104"/>
                      </a:lnTo>
                      <a:cubicBezTo>
                        <a:pt x="0" y="113166"/>
                        <a:pt x="0" y="129695"/>
                        <a:pt x="3176" y="145757"/>
                      </a:cubicBezTo>
                      <a:lnTo>
                        <a:pt x="43467" y="168705"/>
                      </a:lnTo>
                      <a:cubicBezTo>
                        <a:pt x="44277" y="170172"/>
                        <a:pt x="45124" y="171602"/>
                        <a:pt x="45997" y="173019"/>
                      </a:cubicBezTo>
                      <a:lnTo>
                        <a:pt x="46149" y="218560"/>
                      </a:lnTo>
                      <a:cubicBezTo>
                        <a:pt x="58884" y="229317"/>
                        <a:pt x="73537" y="237570"/>
                        <a:pt x="89337" y="242887"/>
                      </a:cubicBezTo>
                      <a:lnTo>
                        <a:pt x="129818" y="220280"/>
                      </a:lnTo>
                      <a:cubicBezTo>
                        <a:pt x="131513" y="220280"/>
                        <a:pt x="133221" y="220280"/>
                        <a:pt x="134878" y="220280"/>
                      </a:cubicBezTo>
                      <a:lnTo>
                        <a:pt x="175359" y="242887"/>
                      </a:lnTo>
                      <a:cubicBezTo>
                        <a:pt x="191135" y="237555"/>
                        <a:pt x="205762" y="229293"/>
                        <a:pt x="218472" y="218535"/>
                      </a:cubicBezTo>
                      <a:lnTo>
                        <a:pt x="218674" y="172993"/>
                      </a:lnTo>
                      <a:cubicBezTo>
                        <a:pt x="219560" y="171577"/>
                        <a:pt x="220407" y="170134"/>
                        <a:pt x="221204" y="168680"/>
                      </a:cubicBezTo>
                      <a:lnTo>
                        <a:pt x="261483" y="145783"/>
                      </a:lnTo>
                      <a:cubicBezTo>
                        <a:pt x="264670" y="129714"/>
                        <a:pt x="264679" y="113176"/>
                        <a:pt x="261508" y="97104"/>
                      </a:cubicBezTo>
                      <a:close/>
                      <a:moveTo>
                        <a:pt x="132348" y="172045"/>
                      </a:moveTo>
                      <a:cubicBezTo>
                        <a:pt x="104402" y="172045"/>
                        <a:pt x="81747" y="149390"/>
                        <a:pt x="81747" y="121443"/>
                      </a:cubicBezTo>
                      <a:cubicBezTo>
                        <a:pt x="81747" y="93497"/>
                        <a:pt x="104402" y="70842"/>
                        <a:pt x="132348" y="70842"/>
                      </a:cubicBezTo>
                      <a:cubicBezTo>
                        <a:pt x="160295" y="70842"/>
                        <a:pt x="182950" y="93497"/>
                        <a:pt x="182950" y="121443"/>
                      </a:cubicBezTo>
                      <a:cubicBezTo>
                        <a:pt x="182950" y="149390"/>
                        <a:pt x="160295" y="172045"/>
                        <a:pt x="132348" y="172045"/>
                      </a:cubicBezTo>
                      <a:close/>
                    </a:path>
                  </a:pathLst>
                </a:custGeom>
                <a:solidFill>
                  <a:srgbClr val="A26BFA">
                    <a:alpha val="20000"/>
                  </a:srgbClr>
                </a:solidFill>
                <a:ln>
                  <a:noFill/>
                </a:ln>
              </p:spPr>
            </p:sp>
            <p:sp>
              <p:nvSpPr>
                <p:cNvPr id="35" name="Freeform 35"/>
                <p:cNvSpPr/>
                <p:nvPr/>
              </p:nvSpPr>
              <p:spPr>
                <a:xfrm>
                  <a:off x="2572055" y="2877926"/>
                  <a:ext cx="285120" cy="263960"/>
                </a:xfrm>
                <a:custGeom>
                  <a:avLst/>
                  <a:gdLst/>
                  <a:ahLst/>
                  <a:cxnLst/>
                  <a:rect l="l" t="t" r="r" b="b"/>
                  <a:pathLst>
                    <a:path w="285120" h="263960">
                      <a:moveTo>
                        <a:pt x="142569" y="71252"/>
                      </a:moveTo>
                      <a:cubicBezTo>
                        <a:pt x="109034" y="71252"/>
                        <a:pt x="81848" y="98438"/>
                        <a:pt x="81848" y="131974"/>
                      </a:cubicBezTo>
                      <a:cubicBezTo>
                        <a:pt x="81848" y="165509"/>
                        <a:pt x="109034" y="192695"/>
                        <a:pt x="142569" y="192695"/>
                      </a:cubicBezTo>
                      <a:cubicBezTo>
                        <a:pt x="176105" y="192695"/>
                        <a:pt x="203291" y="165509"/>
                        <a:pt x="203291" y="131974"/>
                      </a:cubicBezTo>
                      <a:cubicBezTo>
                        <a:pt x="203256" y="98453"/>
                        <a:pt x="176091" y="71287"/>
                        <a:pt x="142569" y="71252"/>
                      </a:cubicBezTo>
                      <a:close/>
                      <a:moveTo>
                        <a:pt x="142569" y="172455"/>
                      </a:moveTo>
                      <a:cubicBezTo>
                        <a:pt x="120212" y="172455"/>
                        <a:pt x="102088" y="154331"/>
                        <a:pt x="102088" y="131974"/>
                      </a:cubicBezTo>
                      <a:cubicBezTo>
                        <a:pt x="102088" y="109617"/>
                        <a:pt x="120212" y="91493"/>
                        <a:pt x="142569" y="91493"/>
                      </a:cubicBezTo>
                      <a:cubicBezTo>
                        <a:pt x="164927" y="91493"/>
                        <a:pt x="183051" y="109617"/>
                        <a:pt x="183051" y="131974"/>
                      </a:cubicBezTo>
                      <a:cubicBezTo>
                        <a:pt x="183051" y="154331"/>
                        <a:pt x="164927" y="172455"/>
                        <a:pt x="142569" y="172455"/>
                      </a:cubicBezTo>
                      <a:close/>
                      <a:moveTo>
                        <a:pt x="281647" y="105674"/>
                      </a:moveTo>
                      <a:cubicBezTo>
                        <a:pt x="281077" y="102790"/>
                        <a:pt x="279281" y="100297"/>
                        <a:pt x="276726" y="98843"/>
                      </a:cubicBezTo>
                      <a:lnTo>
                        <a:pt x="238990" y="77337"/>
                      </a:lnTo>
                      <a:lnTo>
                        <a:pt x="238839" y="34807"/>
                      </a:lnTo>
                      <a:cubicBezTo>
                        <a:pt x="238829" y="31842"/>
                        <a:pt x="237521" y="29031"/>
                        <a:pt x="235258" y="27115"/>
                      </a:cubicBezTo>
                      <a:cubicBezTo>
                        <a:pt x="221570" y="15536"/>
                        <a:pt x="205807" y="6663"/>
                        <a:pt x="188806" y="967"/>
                      </a:cubicBezTo>
                      <a:cubicBezTo>
                        <a:pt x="186099" y="51"/>
                        <a:pt x="183131" y="322"/>
                        <a:pt x="180634" y="1713"/>
                      </a:cubicBezTo>
                      <a:lnTo>
                        <a:pt x="142569" y="22991"/>
                      </a:lnTo>
                      <a:lnTo>
                        <a:pt x="104467" y="1675"/>
                      </a:lnTo>
                      <a:cubicBezTo>
                        <a:pt x="101969" y="276"/>
                        <a:pt x="98995" y="0"/>
                        <a:pt x="96282" y="916"/>
                      </a:cubicBezTo>
                      <a:cubicBezTo>
                        <a:pt x="79292" y="6649"/>
                        <a:pt x="63546" y="15557"/>
                        <a:pt x="49880" y="27166"/>
                      </a:cubicBezTo>
                      <a:cubicBezTo>
                        <a:pt x="47621" y="29079"/>
                        <a:pt x="46313" y="31884"/>
                        <a:pt x="46300" y="34844"/>
                      </a:cubicBezTo>
                      <a:lnTo>
                        <a:pt x="46111" y="77413"/>
                      </a:lnTo>
                      <a:lnTo>
                        <a:pt x="8375" y="98918"/>
                      </a:lnTo>
                      <a:cubicBezTo>
                        <a:pt x="5820" y="100373"/>
                        <a:pt x="4024" y="102866"/>
                        <a:pt x="3454" y="105750"/>
                      </a:cubicBezTo>
                      <a:cubicBezTo>
                        <a:pt x="0" y="123104"/>
                        <a:pt x="0" y="140970"/>
                        <a:pt x="3454" y="158324"/>
                      </a:cubicBezTo>
                      <a:cubicBezTo>
                        <a:pt x="4024" y="161208"/>
                        <a:pt x="5820" y="163701"/>
                        <a:pt x="8375" y="165156"/>
                      </a:cubicBezTo>
                      <a:lnTo>
                        <a:pt x="46111" y="186661"/>
                      </a:lnTo>
                      <a:lnTo>
                        <a:pt x="46262" y="229204"/>
                      </a:lnTo>
                      <a:cubicBezTo>
                        <a:pt x="46272" y="232169"/>
                        <a:pt x="47580" y="234980"/>
                        <a:pt x="49842" y="236896"/>
                      </a:cubicBezTo>
                      <a:cubicBezTo>
                        <a:pt x="63531" y="248475"/>
                        <a:pt x="79294" y="257348"/>
                        <a:pt x="96294" y="263044"/>
                      </a:cubicBezTo>
                      <a:cubicBezTo>
                        <a:pt x="99002" y="263960"/>
                        <a:pt x="101970" y="263689"/>
                        <a:pt x="104467" y="262298"/>
                      </a:cubicBezTo>
                      <a:lnTo>
                        <a:pt x="142569" y="240957"/>
                      </a:lnTo>
                      <a:lnTo>
                        <a:pt x="180672" y="262272"/>
                      </a:lnTo>
                      <a:cubicBezTo>
                        <a:pt x="182180" y="263112"/>
                        <a:pt x="183880" y="263548"/>
                        <a:pt x="185606" y="263537"/>
                      </a:cubicBezTo>
                      <a:cubicBezTo>
                        <a:pt x="186711" y="263537"/>
                        <a:pt x="187809" y="263358"/>
                        <a:pt x="188857" y="263006"/>
                      </a:cubicBezTo>
                      <a:cubicBezTo>
                        <a:pt x="205843" y="257276"/>
                        <a:pt x="221588" y="248377"/>
                        <a:pt x="235258" y="236782"/>
                      </a:cubicBezTo>
                      <a:cubicBezTo>
                        <a:pt x="237517" y="234869"/>
                        <a:pt x="238826" y="232063"/>
                        <a:pt x="238839" y="229103"/>
                      </a:cubicBezTo>
                      <a:lnTo>
                        <a:pt x="239028" y="186535"/>
                      </a:lnTo>
                      <a:lnTo>
                        <a:pt x="276764" y="165029"/>
                      </a:lnTo>
                      <a:cubicBezTo>
                        <a:pt x="279319" y="163575"/>
                        <a:pt x="281115" y="161082"/>
                        <a:pt x="281685" y="158198"/>
                      </a:cubicBezTo>
                      <a:cubicBezTo>
                        <a:pt x="285120" y="140857"/>
                        <a:pt x="285107" y="123010"/>
                        <a:pt x="281647" y="105674"/>
                      </a:cubicBezTo>
                      <a:close/>
                      <a:moveTo>
                        <a:pt x="262672" y="149836"/>
                      </a:moveTo>
                      <a:lnTo>
                        <a:pt x="226530" y="170393"/>
                      </a:lnTo>
                      <a:cubicBezTo>
                        <a:pt x="224946" y="171293"/>
                        <a:pt x="223635" y="172604"/>
                        <a:pt x="222735" y="174188"/>
                      </a:cubicBezTo>
                      <a:cubicBezTo>
                        <a:pt x="222001" y="175453"/>
                        <a:pt x="221229" y="176794"/>
                        <a:pt x="220445" y="178059"/>
                      </a:cubicBezTo>
                      <a:cubicBezTo>
                        <a:pt x="219441" y="179654"/>
                        <a:pt x="218906" y="181500"/>
                        <a:pt x="218902" y="183385"/>
                      </a:cubicBezTo>
                      <a:lnTo>
                        <a:pt x="218712" y="224182"/>
                      </a:lnTo>
                      <a:cubicBezTo>
                        <a:pt x="208997" y="231811"/>
                        <a:pt x="198175" y="237911"/>
                        <a:pt x="186618" y="242272"/>
                      </a:cubicBezTo>
                      <a:lnTo>
                        <a:pt x="150160" y="221956"/>
                      </a:lnTo>
                      <a:cubicBezTo>
                        <a:pt x="148646" y="221118"/>
                        <a:pt x="146943" y="220683"/>
                        <a:pt x="145213" y="220691"/>
                      </a:cubicBezTo>
                      <a:lnTo>
                        <a:pt x="144973" y="220691"/>
                      </a:lnTo>
                      <a:cubicBezTo>
                        <a:pt x="143442" y="220691"/>
                        <a:pt x="141899" y="220691"/>
                        <a:pt x="140368" y="220691"/>
                      </a:cubicBezTo>
                      <a:cubicBezTo>
                        <a:pt x="138558" y="220647"/>
                        <a:pt x="136768" y="221083"/>
                        <a:pt x="135182" y="221956"/>
                      </a:cubicBezTo>
                      <a:lnTo>
                        <a:pt x="98698" y="242323"/>
                      </a:lnTo>
                      <a:cubicBezTo>
                        <a:pt x="87117" y="237995"/>
                        <a:pt x="76264" y="231925"/>
                        <a:pt x="66516" y="224321"/>
                      </a:cubicBezTo>
                      <a:lnTo>
                        <a:pt x="66376" y="183587"/>
                      </a:lnTo>
                      <a:cubicBezTo>
                        <a:pt x="66370" y="181699"/>
                        <a:pt x="65836" y="179849"/>
                        <a:pt x="64833" y="178249"/>
                      </a:cubicBezTo>
                      <a:cubicBezTo>
                        <a:pt x="64049" y="176984"/>
                        <a:pt x="63277" y="175719"/>
                        <a:pt x="62556" y="174378"/>
                      </a:cubicBezTo>
                      <a:cubicBezTo>
                        <a:pt x="61662" y="172770"/>
                        <a:pt x="60351" y="171432"/>
                        <a:pt x="58761" y="170507"/>
                      </a:cubicBezTo>
                      <a:lnTo>
                        <a:pt x="22581" y="149899"/>
                      </a:lnTo>
                      <a:cubicBezTo>
                        <a:pt x="20709" y="138056"/>
                        <a:pt x="20709" y="125993"/>
                        <a:pt x="22581" y="114149"/>
                      </a:cubicBezTo>
                      <a:lnTo>
                        <a:pt x="58660" y="93555"/>
                      </a:lnTo>
                      <a:cubicBezTo>
                        <a:pt x="60243" y="92654"/>
                        <a:pt x="61554" y="91343"/>
                        <a:pt x="62455" y="89760"/>
                      </a:cubicBezTo>
                      <a:cubicBezTo>
                        <a:pt x="63189" y="88495"/>
                        <a:pt x="63960" y="87154"/>
                        <a:pt x="64745" y="85889"/>
                      </a:cubicBezTo>
                      <a:cubicBezTo>
                        <a:pt x="65748" y="84293"/>
                        <a:pt x="66283" y="82448"/>
                        <a:pt x="66288" y="80563"/>
                      </a:cubicBezTo>
                      <a:lnTo>
                        <a:pt x="66478" y="39765"/>
                      </a:lnTo>
                      <a:cubicBezTo>
                        <a:pt x="76192" y="32137"/>
                        <a:pt x="87015" y="26036"/>
                        <a:pt x="98572" y="21675"/>
                      </a:cubicBezTo>
                      <a:lnTo>
                        <a:pt x="134979" y="41992"/>
                      </a:lnTo>
                      <a:cubicBezTo>
                        <a:pt x="136564" y="42870"/>
                        <a:pt x="138355" y="43307"/>
                        <a:pt x="140166" y="43257"/>
                      </a:cubicBezTo>
                      <a:cubicBezTo>
                        <a:pt x="141697" y="43257"/>
                        <a:pt x="143240" y="43257"/>
                        <a:pt x="144771" y="43257"/>
                      </a:cubicBezTo>
                      <a:cubicBezTo>
                        <a:pt x="146582" y="43307"/>
                        <a:pt x="148373" y="42870"/>
                        <a:pt x="149957" y="41992"/>
                      </a:cubicBezTo>
                      <a:lnTo>
                        <a:pt x="186441" y="21625"/>
                      </a:lnTo>
                      <a:cubicBezTo>
                        <a:pt x="198022" y="25952"/>
                        <a:pt x="208875" y="32023"/>
                        <a:pt x="218623" y="39626"/>
                      </a:cubicBezTo>
                      <a:lnTo>
                        <a:pt x="218762" y="80360"/>
                      </a:lnTo>
                      <a:cubicBezTo>
                        <a:pt x="218769" y="82249"/>
                        <a:pt x="219303" y="84098"/>
                        <a:pt x="220306" y="85699"/>
                      </a:cubicBezTo>
                      <a:cubicBezTo>
                        <a:pt x="221090" y="86964"/>
                        <a:pt x="221862" y="88229"/>
                        <a:pt x="222583" y="89570"/>
                      </a:cubicBezTo>
                      <a:cubicBezTo>
                        <a:pt x="223477" y="91178"/>
                        <a:pt x="224788" y="92515"/>
                        <a:pt x="226378" y="93441"/>
                      </a:cubicBezTo>
                      <a:lnTo>
                        <a:pt x="262558" y="114048"/>
                      </a:lnTo>
                      <a:cubicBezTo>
                        <a:pt x="264455" y="125900"/>
                        <a:pt x="264476" y="137977"/>
                        <a:pt x="262621" y="149836"/>
                      </a:cubicBezTo>
                      <a:close/>
                    </a:path>
                  </a:pathLst>
                </a:custGeom>
                <a:solidFill>
                  <a:srgbClr val="A26BFA"/>
                </a:solidFill>
                <a:ln>
                  <a:noFill/>
                </a:ln>
              </p:spPr>
            </p:sp>
          </p:grpSp>
          <p:sp>
            <p:nvSpPr>
              <p:cNvPr id="37" name="TextBox 37"/>
              <p:cNvSpPr txBox="1"/>
              <p:nvPr/>
            </p:nvSpPr>
            <p:spPr>
              <a:xfrm>
                <a:off x="3105150" y="2772728"/>
                <a:ext cx="2139077" cy="247650"/>
              </a:xfrm>
              <a:prstGeom prst="rect">
                <a:avLst/>
              </a:prstGeom>
              <a:noFill/>
              <a:ln>
                <a:noFill/>
              </a:ln>
            </p:spPr>
            <p:txBody>
              <a:bodyPr wrap="none" lIns="0" tIns="55721" rIns="0" bIns="0" anchor="t" anchorCtr="0">
                <a:noAutofit/>
              </a:bodyPr>
              <a:lstStyle/>
              <a:p>
                <a:pPr algn="l"/>
                <a:r>
                  <a:rPr lang="en-US" sz="980" b="1" spc="150" dirty="0">
                    <a:solidFill>
                      <a:srgbClr val="A26BFA"/>
                    </a:solidFill>
                    <a:latin typeface="Microsoft YaHei"/>
                    <a:ea typeface="Microsoft YaHei"/>
                    <a:cs typeface="Microsoft YaHei"/>
                  </a:rPr>
                  <a:t>STAGE 02 · ENGINEERING</a:t>
                </a:r>
              </a:p>
            </p:txBody>
          </p:sp>
          <p:sp>
            <p:nvSpPr>
              <p:cNvPr id="38" name="TextBox 38"/>
              <p:cNvSpPr txBox="1"/>
              <p:nvPr/>
            </p:nvSpPr>
            <p:spPr>
              <a:xfrm>
                <a:off x="3105150" y="2937510"/>
                <a:ext cx="2771299" cy="419100"/>
              </a:xfrm>
              <a:prstGeom prst="rect">
                <a:avLst/>
              </a:prstGeom>
              <a:noFill/>
              <a:ln>
                <a:noFill/>
              </a:ln>
            </p:spPr>
            <p:txBody>
              <a:bodyPr wrap="none" lIns="0" tIns="94298" rIns="0" bIns="0" anchor="t" anchorCtr="0">
                <a:noAutofit/>
              </a:bodyPr>
              <a:lstStyle/>
              <a:p>
                <a:pPr algn="l"/>
                <a:r>
                  <a:rPr lang="zh-CN" sz="1650" b="1" dirty="0">
                    <a:solidFill>
                      <a:srgbClr val="E8ECFF"/>
                    </a:solidFill>
                    <a:latin typeface="Microsoft YaHei"/>
                    <a:ea typeface="Microsoft YaHei"/>
                    <a:cs typeface="Microsoft YaHei"/>
                  </a:rPr>
                  <a:t>工程化 — 评估闭环</a:t>
                </a:r>
              </a:p>
            </p:txBody>
          </p:sp>
          <p:sp>
            <p:nvSpPr>
              <p:cNvPr id="39" name="TextBox 39"/>
              <p:cNvSpPr txBox="1"/>
              <p:nvPr/>
            </p:nvSpPr>
            <p:spPr>
              <a:xfrm>
                <a:off x="3105150" y="3284220"/>
                <a:ext cx="4493895"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评估集 100+ · 自动回归 · 重试与降级机制全覆盖</a:t>
                </a:r>
              </a:p>
            </p:txBody>
          </p:sp>
        </p:grpSp>
        <p:grpSp>
          <p:nvGrpSpPr>
            <p:cNvPr id="54" name="ms-3"/>
            <p:cNvGrpSpPr/>
            <p:nvPr/>
          </p:nvGrpSpPr>
          <p:grpSpPr>
            <a:xfrm>
              <a:off x="715804" y="3810000"/>
              <a:ext cx="7013257" cy="952500"/>
              <a:chOff x="715804" y="3810000"/>
              <a:chExt cx="7013257" cy="952500"/>
            </a:xfrm>
          </p:grpSpPr>
          <p:sp>
            <p:nvSpPr>
              <p:cNvPr id="41" name="TextBox 41"/>
              <p:cNvSpPr txBox="1"/>
              <p:nvPr/>
            </p:nvSpPr>
            <p:spPr>
              <a:xfrm>
                <a:off x="715804" y="4125278"/>
                <a:ext cx="922496" cy="247650"/>
              </a:xfrm>
              <a:prstGeom prst="rect">
                <a:avLst/>
              </a:prstGeom>
              <a:noFill/>
              <a:ln>
                <a:noFill/>
              </a:ln>
            </p:spPr>
            <p:txBody>
              <a:bodyPr wrap="none" lIns="0" tIns="55721" rIns="0" bIns="0" anchor="t" anchorCtr="0">
                <a:noAutofit/>
              </a:bodyPr>
              <a:lstStyle/>
              <a:p>
                <a:pPr algn="r"/>
                <a:r>
                  <a:rPr lang="en-US" sz="980" b="1" spc="75" dirty="0">
                    <a:solidFill>
                      <a:srgbClr val="3DDDFC"/>
                    </a:solidFill>
                    <a:latin typeface="Microsoft YaHei"/>
                    <a:ea typeface="Microsoft YaHei"/>
                    <a:cs typeface="Microsoft YaHei"/>
                  </a:rPr>
                  <a:t>W8 — W10</a:t>
                </a:r>
              </a:p>
            </p:txBody>
          </p:sp>
          <p:sp>
            <p:nvSpPr>
              <p:cNvPr id="42" name="Ellipse 42"/>
              <p:cNvSpPr/>
              <p:nvPr/>
            </p:nvSpPr>
            <p:spPr>
              <a:xfrm>
                <a:off x="1733550" y="4067175"/>
                <a:ext cx="342900" cy="342900"/>
              </a:xfrm>
              <a:prstGeom prst="ellipse">
                <a:avLst/>
              </a:prstGeom>
              <a:solidFill>
                <a:srgbClr val="0A0E27"/>
              </a:solidFill>
              <a:ln w="28575">
                <a:solidFill>
                  <a:srgbClr val="3DDDFC"/>
                </a:solidFill>
              </a:ln>
            </p:spPr>
          </p:sp>
          <p:sp>
            <p:nvSpPr>
              <p:cNvPr id="43" name="Ellipse 43"/>
              <p:cNvSpPr/>
              <p:nvPr/>
            </p:nvSpPr>
            <p:spPr>
              <a:xfrm>
                <a:off x="1847850" y="4181475"/>
                <a:ext cx="114300" cy="114300"/>
              </a:xfrm>
              <a:prstGeom prst="ellipse">
                <a:avLst/>
              </a:prstGeom>
              <a:solidFill>
                <a:srgbClr val="3DDDFC"/>
              </a:solidFill>
              <a:ln>
                <a:noFill/>
              </a:ln>
            </p:spPr>
          </p:sp>
          <p:sp>
            <p:nvSpPr>
              <p:cNvPr id="44" name="Rectangle 44"/>
              <p:cNvSpPr/>
              <p:nvPr/>
            </p:nvSpPr>
            <p:spPr>
              <a:xfrm>
                <a:off x="2286000" y="3810000"/>
                <a:ext cx="4762500" cy="952500"/>
              </a:xfrm>
              <a:prstGeom prst="roundRect">
                <a:avLst>
                  <a:gd name="adj" fmla="val 14000"/>
                </a:avLst>
              </a:prstGeom>
              <a:gradFill>
                <a:gsLst>
                  <a:gs pos="0">
                    <a:srgbClr val="1A2150">
                      <a:alpha val="78000"/>
                    </a:srgbClr>
                  </a:gs>
                  <a:gs pos="100000">
                    <a:srgbClr val="1A2150">
                      <a:alpha val="42000"/>
                    </a:srgbClr>
                  </a:gs>
                </a:gsLst>
                <a:lin ang="5400000" scaled="1"/>
              </a:gradFill>
              <a:ln w="9525">
                <a:solidFill>
                  <a:srgbClr val="3DDDFC">
                    <a:alpha val="45000"/>
                  </a:srgbClr>
                </a:solidFill>
              </a:ln>
            </p:spPr>
          </p:sp>
          <p:sp>
            <p:nvSpPr>
              <p:cNvPr id="45" name="Rectangle 45"/>
              <p:cNvSpPr/>
              <p:nvPr/>
            </p:nvSpPr>
            <p:spPr>
              <a:xfrm>
                <a:off x="2457450" y="3819525"/>
                <a:ext cx="441960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sp>
            <p:nvSpPr>
              <p:cNvPr id="46" name="Rectangle 46"/>
              <p:cNvSpPr/>
              <p:nvPr/>
            </p:nvSpPr>
            <p:spPr>
              <a:xfrm>
                <a:off x="2286000" y="4038600"/>
                <a:ext cx="57150" cy="495300"/>
              </a:xfrm>
              <a:prstGeom prst="roundRect">
                <a:avLst>
                  <a:gd name="adj" fmla="val 50000"/>
                </a:avLst>
              </a:prstGeom>
              <a:solidFill>
                <a:srgbClr val="3DDDFC"/>
              </a:solidFill>
              <a:ln>
                <a:noFill/>
              </a:ln>
            </p:spPr>
          </p:sp>
          <p:sp>
            <p:nvSpPr>
              <p:cNvPr id="47" name="Rectangle 47"/>
              <p:cNvSpPr/>
              <p:nvPr/>
            </p:nvSpPr>
            <p:spPr>
              <a:xfrm>
                <a:off x="2476500" y="3962400"/>
                <a:ext cx="476250" cy="476250"/>
              </a:xfrm>
              <a:prstGeom prst="roundRect">
                <a:avLst>
                  <a:gd name="adj" fmla="val 24000"/>
                </a:avLst>
              </a:prstGeom>
              <a:solidFill>
                <a:srgbClr val="3DDDFC">
                  <a:alpha val="20000"/>
                </a:srgbClr>
              </a:solidFill>
              <a:ln>
                <a:noFill/>
              </a:ln>
            </p:spPr>
          </p:sp>
          <p:grpSp>
            <p:nvGrpSpPr>
              <p:cNvPr id="50" name="Group 50"/>
              <p:cNvGrpSpPr/>
              <p:nvPr/>
            </p:nvGrpSpPr>
            <p:grpSpPr>
              <a:xfrm>
                <a:off x="2583061" y="4089201"/>
                <a:ext cx="263127" cy="222646"/>
                <a:chOff x="2583061" y="4089201"/>
                <a:chExt cx="263127" cy="222646"/>
              </a:xfrm>
            </p:grpSpPr>
            <p:sp>
              <p:nvSpPr>
                <p:cNvPr id="48" name="Freeform 48"/>
                <p:cNvSpPr/>
                <p:nvPr/>
              </p:nvSpPr>
              <p:spPr>
                <a:xfrm>
                  <a:off x="2593181" y="4099322"/>
                  <a:ext cx="242887" cy="202405"/>
                </a:xfrm>
                <a:custGeom>
                  <a:avLst/>
                  <a:gdLst/>
                  <a:ahLst/>
                  <a:cxnLst/>
                  <a:rect l="l" t="t" r="r" b="b"/>
                  <a:pathLst>
                    <a:path w="242887" h="202405">
                      <a:moveTo>
                        <a:pt x="242887" y="20241"/>
                      </a:moveTo>
                      <a:lnTo>
                        <a:pt x="242887" y="202405"/>
                      </a:lnTo>
                      <a:lnTo>
                        <a:pt x="0" y="202405"/>
                      </a:lnTo>
                      <a:lnTo>
                        <a:pt x="0" y="0"/>
                      </a:lnTo>
                      <a:lnTo>
                        <a:pt x="222646" y="0"/>
                      </a:lnTo>
                      <a:cubicBezTo>
                        <a:pt x="233825" y="0"/>
                        <a:pt x="242887" y="9062"/>
                        <a:pt x="242887" y="20241"/>
                      </a:cubicBezTo>
                      <a:close/>
                    </a:path>
                  </a:pathLst>
                </a:custGeom>
                <a:solidFill>
                  <a:srgbClr val="3DDDFC">
                    <a:alpha val="20000"/>
                  </a:srgbClr>
                </a:solidFill>
                <a:ln>
                  <a:noFill/>
                </a:ln>
              </p:spPr>
            </p:sp>
            <p:sp>
              <p:nvSpPr>
                <p:cNvPr id="49" name="Freeform 49"/>
                <p:cNvSpPr/>
                <p:nvPr/>
              </p:nvSpPr>
              <p:spPr>
                <a:xfrm>
                  <a:off x="2583061" y="4089201"/>
                  <a:ext cx="263127" cy="222646"/>
                </a:xfrm>
                <a:custGeom>
                  <a:avLst/>
                  <a:gdLst/>
                  <a:ahLst/>
                  <a:cxnLst/>
                  <a:rect l="l" t="t" r="r" b="b"/>
                  <a:pathLst>
                    <a:path w="263127" h="222646">
                      <a:moveTo>
                        <a:pt x="263127" y="212526"/>
                      </a:moveTo>
                      <a:cubicBezTo>
                        <a:pt x="263127" y="218115"/>
                        <a:pt x="258596" y="222646"/>
                        <a:pt x="253007" y="222646"/>
                      </a:cubicBezTo>
                      <a:lnTo>
                        <a:pt x="10120" y="222646"/>
                      </a:lnTo>
                      <a:cubicBezTo>
                        <a:pt x="4531" y="222646"/>
                        <a:pt x="0" y="218115"/>
                        <a:pt x="0" y="212526"/>
                      </a:cubicBezTo>
                      <a:lnTo>
                        <a:pt x="0" y="10120"/>
                      </a:lnTo>
                      <a:cubicBezTo>
                        <a:pt x="0" y="4531"/>
                        <a:pt x="4531" y="0"/>
                        <a:pt x="10120" y="0"/>
                      </a:cubicBezTo>
                      <a:cubicBezTo>
                        <a:pt x="15710" y="0"/>
                        <a:pt x="20241" y="4531"/>
                        <a:pt x="20241" y="10120"/>
                      </a:cubicBezTo>
                      <a:lnTo>
                        <a:pt x="20241" y="147617"/>
                      </a:lnTo>
                      <a:lnTo>
                        <a:pt x="83922" y="83922"/>
                      </a:lnTo>
                      <a:cubicBezTo>
                        <a:pt x="85821" y="82022"/>
                        <a:pt x="88396" y="80954"/>
                        <a:pt x="91082" y="80954"/>
                      </a:cubicBezTo>
                      <a:cubicBezTo>
                        <a:pt x="93768" y="80954"/>
                        <a:pt x="96344" y="82022"/>
                        <a:pt x="98243" y="83922"/>
                      </a:cubicBezTo>
                      <a:lnTo>
                        <a:pt x="131564" y="117256"/>
                      </a:lnTo>
                      <a:lnTo>
                        <a:pt x="198218" y="50601"/>
                      </a:lnTo>
                      <a:lnTo>
                        <a:pt x="172045" y="50601"/>
                      </a:lnTo>
                      <a:cubicBezTo>
                        <a:pt x="166455" y="50601"/>
                        <a:pt x="161924" y="46070"/>
                        <a:pt x="161924" y="40481"/>
                      </a:cubicBezTo>
                      <a:cubicBezTo>
                        <a:pt x="161924" y="34892"/>
                        <a:pt x="166455" y="30361"/>
                        <a:pt x="172045" y="30361"/>
                      </a:cubicBezTo>
                      <a:lnTo>
                        <a:pt x="222646" y="30361"/>
                      </a:lnTo>
                      <a:cubicBezTo>
                        <a:pt x="228235" y="30361"/>
                        <a:pt x="232766" y="34892"/>
                        <a:pt x="232766" y="40481"/>
                      </a:cubicBezTo>
                      <a:lnTo>
                        <a:pt x="232766" y="91082"/>
                      </a:lnTo>
                      <a:cubicBezTo>
                        <a:pt x="232766" y="96672"/>
                        <a:pt x="228235" y="101203"/>
                        <a:pt x="222646" y="101203"/>
                      </a:cubicBezTo>
                      <a:cubicBezTo>
                        <a:pt x="217057" y="101203"/>
                        <a:pt x="212526" y="96672"/>
                        <a:pt x="212526" y="91082"/>
                      </a:cubicBezTo>
                      <a:lnTo>
                        <a:pt x="212526" y="64909"/>
                      </a:lnTo>
                      <a:lnTo>
                        <a:pt x="138724" y="138724"/>
                      </a:lnTo>
                      <a:cubicBezTo>
                        <a:pt x="136825" y="140624"/>
                        <a:pt x="134250" y="141692"/>
                        <a:pt x="131564" y="141692"/>
                      </a:cubicBezTo>
                      <a:cubicBezTo>
                        <a:pt x="128878" y="141692"/>
                        <a:pt x="126302" y="140624"/>
                        <a:pt x="124403" y="138724"/>
                      </a:cubicBezTo>
                      <a:lnTo>
                        <a:pt x="91082" y="105390"/>
                      </a:lnTo>
                      <a:lnTo>
                        <a:pt x="20241" y="176232"/>
                      </a:lnTo>
                      <a:lnTo>
                        <a:pt x="20241" y="202405"/>
                      </a:lnTo>
                      <a:lnTo>
                        <a:pt x="253007" y="202405"/>
                      </a:lnTo>
                      <a:cubicBezTo>
                        <a:pt x="258596" y="202405"/>
                        <a:pt x="263127" y="206936"/>
                        <a:pt x="263127" y="212526"/>
                      </a:cubicBezTo>
                      <a:close/>
                    </a:path>
                  </a:pathLst>
                </a:custGeom>
                <a:solidFill>
                  <a:srgbClr val="3DDDFC"/>
                </a:solidFill>
                <a:ln>
                  <a:noFill/>
                </a:ln>
              </p:spPr>
            </p:sp>
          </p:grpSp>
          <p:sp>
            <p:nvSpPr>
              <p:cNvPr id="51" name="TextBox 51"/>
              <p:cNvSpPr txBox="1"/>
              <p:nvPr/>
            </p:nvSpPr>
            <p:spPr>
              <a:xfrm>
                <a:off x="3105150" y="3963352"/>
                <a:ext cx="1619012" cy="247650"/>
              </a:xfrm>
              <a:prstGeom prst="rect">
                <a:avLst/>
              </a:prstGeom>
              <a:noFill/>
              <a:ln>
                <a:noFill/>
              </a:ln>
            </p:spPr>
            <p:txBody>
              <a:bodyPr wrap="none" lIns="0" tIns="55721" rIns="0" bIns="0" anchor="t" anchorCtr="0">
                <a:noAutofit/>
              </a:bodyPr>
              <a:lstStyle/>
              <a:p>
                <a:pPr algn="l"/>
                <a:r>
                  <a:rPr lang="en-US" sz="980" b="1" spc="150" dirty="0">
                    <a:solidFill>
                      <a:srgbClr val="3DDDFC"/>
                    </a:solidFill>
                    <a:latin typeface="Microsoft YaHei"/>
                    <a:ea typeface="Microsoft YaHei"/>
                    <a:cs typeface="Microsoft YaHei"/>
                  </a:rPr>
                  <a:t>STAGE 03 · SCALE</a:t>
                </a:r>
              </a:p>
            </p:txBody>
          </p:sp>
          <p:sp>
            <p:nvSpPr>
              <p:cNvPr id="52" name="TextBox 52"/>
              <p:cNvSpPr txBox="1"/>
              <p:nvPr/>
            </p:nvSpPr>
            <p:spPr>
              <a:xfrm>
                <a:off x="3105150" y="4128135"/>
                <a:ext cx="3085624" cy="419100"/>
              </a:xfrm>
              <a:prstGeom prst="rect">
                <a:avLst/>
              </a:prstGeom>
              <a:noFill/>
              <a:ln>
                <a:noFill/>
              </a:ln>
            </p:spPr>
            <p:txBody>
              <a:bodyPr wrap="none" lIns="0" tIns="94298" rIns="0" bIns="0" anchor="t" anchorCtr="0">
                <a:noAutofit/>
              </a:bodyPr>
              <a:lstStyle/>
              <a:p>
                <a:pPr algn="l"/>
                <a:r>
                  <a:rPr lang="zh-CN" sz="1650" b="1" dirty="0">
                    <a:solidFill>
                      <a:srgbClr val="E8ECFF"/>
                    </a:solidFill>
                    <a:latin typeface="Microsoft YaHei"/>
                    <a:ea typeface="Microsoft YaHei"/>
                    <a:cs typeface="Microsoft YaHei"/>
                  </a:rPr>
                  <a:t>规模化 — 性能与成本</a:t>
                </a:r>
              </a:p>
            </p:txBody>
          </p:sp>
          <p:sp>
            <p:nvSpPr>
              <p:cNvPr id="53" name="TextBox 53"/>
              <p:cNvSpPr txBox="1"/>
              <p:nvPr/>
            </p:nvSpPr>
            <p:spPr>
              <a:xfrm>
                <a:off x="3105150" y="4474845"/>
                <a:ext cx="4623911"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结果缓存 · 限流熔断 · 多租户隔离 · 模型分级路由</a:t>
                </a:r>
              </a:p>
            </p:txBody>
          </p:sp>
        </p:grpSp>
        <p:grpSp>
          <p:nvGrpSpPr>
            <p:cNvPr id="68" name="ms-4"/>
            <p:cNvGrpSpPr/>
            <p:nvPr/>
          </p:nvGrpSpPr>
          <p:grpSpPr>
            <a:xfrm>
              <a:off x="613648" y="5191125"/>
              <a:ext cx="7005400" cy="952500"/>
              <a:chOff x="613648" y="5191125"/>
              <a:chExt cx="7005400" cy="952500"/>
            </a:xfrm>
          </p:grpSpPr>
          <p:sp>
            <p:nvSpPr>
              <p:cNvPr id="55" name="TextBox 55"/>
              <p:cNvSpPr txBox="1"/>
              <p:nvPr/>
            </p:nvSpPr>
            <p:spPr>
              <a:xfrm>
                <a:off x="613648" y="5506402"/>
                <a:ext cx="1024652" cy="247650"/>
              </a:xfrm>
              <a:prstGeom prst="rect">
                <a:avLst/>
              </a:prstGeom>
              <a:noFill/>
              <a:ln>
                <a:noFill/>
              </a:ln>
            </p:spPr>
            <p:txBody>
              <a:bodyPr wrap="none" lIns="0" tIns="55721" rIns="0" bIns="0" anchor="t" anchorCtr="0">
                <a:noAutofit/>
              </a:bodyPr>
              <a:lstStyle/>
              <a:p>
                <a:pPr algn="r"/>
                <a:r>
                  <a:rPr lang="en-US" sz="980" b="1" spc="75" dirty="0">
                    <a:solidFill>
                      <a:srgbClr val="4ADE80"/>
                    </a:solidFill>
                    <a:latin typeface="Microsoft YaHei"/>
                    <a:ea typeface="Microsoft YaHei"/>
                    <a:cs typeface="Microsoft YaHei"/>
                  </a:rPr>
                  <a:t>W11 — W12</a:t>
                </a:r>
              </a:p>
            </p:txBody>
          </p:sp>
          <p:sp>
            <p:nvSpPr>
              <p:cNvPr id="56" name="Ellipse 56"/>
              <p:cNvSpPr/>
              <p:nvPr/>
            </p:nvSpPr>
            <p:spPr>
              <a:xfrm>
                <a:off x="1714500" y="5429250"/>
                <a:ext cx="381000" cy="381000"/>
              </a:xfrm>
              <a:prstGeom prst="ellipse">
                <a:avLst/>
              </a:prstGeom>
              <a:solidFill>
                <a:srgbClr val="0A0E27"/>
              </a:solidFill>
              <a:ln w="28575">
                <a:solidFill>
                  <a:srgbClr val="4ADE80"/>
                </a:solidFill>
              </a:ln>
            </p:spPr>
          </p:sp>
          <p:sp>
            <p:nvSpPr>
              <p:cNvPr id="57" name="Freeform 57"/>
              <p:cNvSpPr/>
              <p:nvPr/>
            </p:nvSpPr>
            <p:spPr>
              <a:xfrm>
                <a:off x="1828800" y="5562600"/>
                <a:ext cx="171450" cy="114300"/>
              </a:xfrm>
              <a:custGeom>
                <a:avLst/>
                <a:gdLst/>
                <a:ahLst/>
                <a:cxnLst/>
                <a:rect l="l" t="t" r="r" b="b"/>
                <a:pathLst>
                  <a:path w="171450" h="114300">
                    <a:moveTo>
                      <a:pt x="0" y="57150"/>
                    </a:moveTo>
                    <a:lnTo>
                      <a:pt x="57150" y="114300"/>
                    </a:lnTo>
                    <a:lnTo>
                      <a:pt x="171450" y="0"/>
                    </a:lnTo>
                  </a:path>
                </a:pathLst>
              </a:custGeom>
              <a:noFill/>
              <a:ln w="28575" cap="rnd">
                <a:solidFill>
                  <a:srgbClr val="4ADE80"/>
                </a:solidFill>
                <a:round/>
              </a:ln>
            </p:spPr>
          </p:sp>
          <p:sp>
            <p:nvSpPr>
              <p:cNvPr id="58" name="Rectangle 58"/>
              <p:cNvSpPr/>
              <p:nvPr/>
            </p:nvSpPr>
            <p:spPr>
              <a:xfrm>
                <a:off x="2286000" y="5191125"/>
                <a:ext cx="4762500" cy="952500"/>
              </a:xfrm>
              <a:prstGeom prst="roundRect">
                <a:avLst>
                  <a:gd name="adj" fmla="val 14000"/>
                </a:avLst>
              </a:prstGeom>
              <a:gradFill>
                <a:gsLst>
                  <a:gs pos="0">
                    <a:srgbClr val="1A2150">
                      <a:alpha val="78000"/>
                    </a:srgbClr>
                  </a:gs>
                  <a:gs pos="100000">
                    <a:srgbClr val="1A2150">
                      <a:alpha val="42000"/>
                    </a:srgbClr>
                  </a:gs>
                </a:gsLst>
                <a:lin ang="5400000" scaled="1"/>
              </a:gradFill>
              <a:ln w="14288">
                <a:solidFill>
                  <a:srgbClr val="4ADE80">
                    <a:alpha val="55000"/>
                  </a:srgbClr>
                </a:solidFill>
              </a:ln>
            </p:spPr>
          </p:sp>
          <p:sp>
            <p:nvSpPr>
              <p:cNvPr id="59" name="Rectangle 59"/>
              <p:cNvSpPr/>
              <p:nvPr/>
            </p:nvSpPr>
            <p:spPr>
              <a:xfrm>
                <a:off x="2457450" y="5200650"/>
                <a:ext cx="441960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sp>
            <p:nvSpPr>
              <p:cNvPr id="60" name="Rectangle 60"/>
              <p:cNvSpPr/>
              <p:nvPr/>
            </p:nvSpPr>
            <p:spPr>
              <a:xfrm>
                <a:off x="2286000" y="5419725"/>
                <a:ext cx="57150" cy="495300"/>
              </a:xfrm>
              <a:prstGeom prst="roundRect">
                <a:avLst>
                  <a:gd name="adj" fmla="val 50000"/>
                </a:avLst>
              </a:prstGeom>
              <a:solidFill>
                <a:srgbClr val="4ADE80"/>
              </a:solidFill>
              <a:ln>
                <a:noFill/>
              </a:ln>
            </p:spPr>
          </p:sp>
          <p:sp>
            <p:nvSpPr>
              <p:cNvPr id="61" name="Rectangle 61"/>
              <p:cNvSpPr/>
              <p:nvPr/>
            </p:nvSpPr>
            <p:spPr>
              <a:xfrm>
                <a:off x="2476500" y="5343525"/>
                <a:ext cx="476250" cy="476250"/>
              </a:xfrm>
              <a:prstGeom prst="roundRect">
                <a:avLst>
                  <a:gd name="adj" fmla="val 24000"/>
                </a:avLst>
              </a:prstGeom>
              <a:solidFill>
                <a:srgbClr val="4ADE80">
                  <a:alpha val="22000"/>
                </a:srgbClr>
              </a:solidFill>
              <a:ln>
                <a:noFill/>
              </a:ln>
            </p:spPr>
          </p:sp>
          <p:grpSp>
            <p:nvGrpSpPr>
              <p:cNvPr id="64" name="Group 64"/>
              <p:cNvGrpSpPr/>
              <p:nvPr/>
            </p:nvGrpSpPr>
            <p:grpSpPr>
              <a:xfrm>
                <a:off x="2592318" y="5428416"/>
                <a:ext cx="244613" cy="284797"/>
                <a:chOff x="2592318" y="5428416"/>
                <a:chExt cx="244613" cy="284797"/>
              </a:xfrm>
            </p:grpSpPr>
            <p:sp>
              <p:nvSpPr>
                <p:cNvPr id="62" name="Freeform 62"/>
                <p:cNvSpPr/>
                <p:nvPr/>
              </p:nvSpPr>
              <p:spPr>
                <a:xfrm>
                  <a:off x="2602859" y="5560030"/>
                  <a:ext cx="223531" cy="133523"/>
                </a:xfrm>
                <a:custGeom>
                  <a:avLst/>
                  <a:gdLst/>
                  <a:ahLst/>
                  <a:cxnLst/>
                  <a:rect l="l" t="t" r="r" b="b"/>
                  <a:pathLst>
                    <a:path w="223531" h="133523">
                      <a:moveTo>
                        <a:pt x="69779" y="102582"/>
                      </a:moveTo>
                      <a:lnTo>
                        <a:pt x="32524" y="130716"/>
                      </a:lnTo>
                      <a:cubicBezTo>
                        <a:pt x="29796" y="132900"/>
                        <a:pt x="26134" y="133523"/>
                        <a:pt x="22837" y="132362"/>
                      </a:cubicBezTo>
                      <a:cubicBezTo>
                        <a:pt x="19541" y="131202"/>
                        <a:pt x="17076" y="128422"/>
                        <a:pt x="16319" y="125011"/>
                      </a:cubicBezTo>
                      <a:lnTo>
                        <a:pt x="683" y="54637"/>
                      </a:lnTo>
                      <a:cubicBezTo>
                        <a:pt x="0" y="51575"/>
                        <a:pt x="776" y="48370"/>
                        <a:pt x="2783" y="45959"/>
                      </a:cubicBezTo>
                      <a:lnTo>
                        <a:pt x="41126" y="0"/>
                      </a:lnTo>
                      <a:cubicBezTo>
                        <a:pt x="39659" y="29526"/>
                        <a:pt x="46869" y="63910"/>
                        <a:pt x="69779" y="102582"/>
                      </a:cubicBezTo>
                      <a:close/>
                      <a:moveTo>
                        <a:pt x="220748" y="45959"/>
                      </a:moveTo>
                      <a:lnTo>
                        <a:pt x="182405" y="0"/>
                      </a:lnTo>
                      <a:cubicBezTo>
                        <a:pt x="183936" y="29526"/>
                        <a:pt x="176662" y="63910"/>
                        <a:pt x="153752" y="102582"/>
                      </a:cubicBezTo>
                      <a:lnTo>
                        <a:pt x="191007" y="130716"/>
                      </a:lnTo>
                      <a:cubicBezTo>
                        <a:pt x="193735" y="132900"/>
                        <a:pt x="197397" y="133523"/>
                        <a:pt x="200694" y="132362"/>
                      </a:cubicBezTo>
                      <a:cubicBezTo>
                        <a:pt x="203990" y="131202"/>
                        <a:pt x="206455" y="128422"/>
                        <a:pt x="207212" y="125011"/>
                      </a:cubicBezTo>
                      <a:lnTo>
                        <a:pt x="222848" y="54637"/>
                      </a:lnTo>
                      <a:cubicBezTo>
                        <a:pt x="223531" y="51575"/>
                        <a:pt x="222755" y="48370"/>
                        <a:pt x="220748" y="45959"/>
                      </a:cubicBezTo>
                      <a:close/>
                    </a:path>
                  </a:pathLst>
                </a:custGeom>
                <a:solidFill>
                  <a:srgbClr val="4ADE80">
                    <a:alpha val="20000"/>
                  </a:srgbClr>
                </a:solidFill>
                <a:ln>
                  <a:noFill/>
                </a:ln>
              </p:spPr>
            </p:sp>
            <p:sp>
              <p:nvSpPr>
                <p:cNvPr id="63" name="Freeform 63"/>
                <p:cNvSpPr/>
                <p:nvPr/>
              </p:nvSpPr>
              <p:spPr>
                <a:xfrm>
                  <a:off x="2592318" y="5428416"/>
                  <a:ext cx="244613" cy="284797"/>
                </a:xfrm>
                <a:custGeom>
                  <a:avLst/>
                  <a:gdLst/>
                  <a:ahLst/>
                  <a:cxnLst/>
                  <a:rect l="l" t="t" r="r" b="b"/>
                  <a:pathLst>
                    <a:path w="244613" h="284797">
                      <a:moveTo>
                        <a:pt x="152667" y="274677"/>
                      </a:moveTo>
                      <a:cubicBezTo>
                        <a:pt x="152667" y="280266"/>
                        <a:pt x="148136" y="284797"/>
                        <a:pt x="142547" y="284797"/>
                      </a:cubicBezTo>
                      <a:lnTo>
                        <a:pt x="102066" y="284797"/>
                      </a:lnTo>
                      <a:cubicBezTo>
                        <a:pt x="96477" y="284797"/>
                        <a:pt x="91946" y="280266"/>
                        <a:pt x="91946" y="274677"/>
                      </a:cubicBezTo>
                      <a:cubicBezTo>
                        <a:pt x="91946" y="269088"/>
                        <a:pt x="96477" y="264557"/>
                        <a:pt x="102066" y="264557"/>
                      </a:cubicBezTo>
                      <a:lnTo>
                        <a:pt x="142547" y="264557"/>
                      </a:lnTo>
                      <a:cubicBezTo>
                        <a:pt x="148136" y="264557"/>
                        <a:pt x="152667" y="269088"/>
                        <a:pt x="152667" y="274677"/>
                      </a:cubicBezTo>
                      <a:close/>
                      <a:moveTo>
                        <a:pt x="122307" y="132993"/>
                      </a:moveTo>
                      <a:cubicBezTo>
                        <a:pt x="130690" y="132993"/>
                        <a:pt x="137487" y="126197"/>
                        <a:pt x="137487" y="117813"/>
                      </a:cubicBezTo>
                      <a:cubicBezTo>
                        <a:pt x="137487" y="109429"/>
                        <a:pt x="130690" y="102632"/>
                        <a:pt x="122307" y="102632"/>
                      </a:cubicBezTo>
                      <a:cubicBezTo>
                        <a:pt x="113923" y="102632"/>
                        <a:pt x="107126" y="109429"/>
                        <a:pt x="107126" y="117813"/>
                      </a:cubicBezTo>
                      <a:cubicBezTo>
                        <a:pt x="107126" y="126197"/>
                        <a:pt x="113923" y="132993"/>
                        <a:pt x="122307" y="132993"/>
                      </a:cubicBezTo>
                      <a:close/>
                      <a:moveTo>
                        <a:pt x="243269" y="188439"/>
                      </a:moveTo>
                      <a:lnTo>
                        <a:pt x="227633" y="258813"/>
                      </a:lnTo>
                      <a:cubicBezTo>
                        <a:pt x="226125" y="265606"/>
                        <a:pt x="221234" y="271149"/>
                        <a:pt x="214681" y="273489"/>
                      </a:cubicBezTo>
                      <a:cubicBezTo>
                        <a:pt x="208128" y="275829"/>
                        <a:pt x="200832" y="274639"/>
                        <a:pt x="195362" y="270338"/>
                      </a:cubicBezTo>
                      <a:lnTo>
                        <a:pt x="160903" y="244316"/>
                      </a:lnTo>
                      <a:lnTo>
                        <a:pt x="83736" y="244316"/>
                      </a:lnTo>
                      <a:lnTo>
                        <a:pt x="49251" y="270338"/>
                      </a:lnTo>
                      <a:cubicBezTo>
                        <a:pt x="43781" y="274639"/>
                        <a:pt x="36485" y="275829"/>
                        <a:pt x="29932" y="273489"/>
                      </a:cubicBezTo>
                      <a:cubicBezTo>
                        <a:pt x="23379" y="271149"/>
                        <a:pt x="18488" y="265606"/>
                        <a:pt x="16980" y="258813"/>
                      </a:cubicBezTo>
                      <a:lnTo>
                        <a:pt x="1344" y="188439"/>
                      </a:lnTo>
                      <a:cubicBezTo>
                        <a:pt x="0" y="182320"/>
                        <a:pt x="1549" y="175923"/>
                        <a:pt x="5544" y="171096"/>
                      </a:cubicBezTo>
                      <a:lnTo>
                        <a:pt x="41673" y="127756"/>
                      </a:lnTo>
                      <a:cubicBezTo>
                        <a:pt x="42886" y="111828"/>
                        <a:pt x="46542" y="96182"/>
                        <a:pt x="52515" y="81367"/>
                      </a:cubicBezTo>
                      <a:cubicBezTo>
                        <a:pt x="68834" y="40456"/>
                        <a:pt x="98056" y="14788"/>
                        <a:pt x="109909" y="5655"/>
                      </a:cubicBezTo>
                      <a:cubicBezTo>
                        <a:pt x="117207" y="0"/>
                        <a:pt x="127406" y="0"/>
                        <a:pt x="134704" y="5655"/>
                      </a:cubicBezTo>
                      <a:cubicBezTo>
                        <a:pt x="146519" y="14788"/>
                        <a:pt x="175780" y="40456"/>
                        <a:pt x="192098" y="81367"/>
                      </a:cubicBezTo>
                      <a:cubicBezTo>
                        <a:pt x="198071" y="96182"/>
                        <a:pt x="201727" y="111828"/>
                        <a:pt x="202940" y="127756"/>
                      </a:cubicBezTo>
                      <a:lnTo>
                        <a:pt x="239069" y="171096"/>
                      </a:lnTo>
                      <a:cubicBezTo>
                        <a:pt x="243064" y="175923"/>
                        <a:pt x="244613" y="182320"/>
                        <a:pt x="243269" y="188439"/>
                      </a:cubicBezTo>
                      <a:close/>
                      <a:moveTo>
                        <a:pt x="86164" y="224075"/>
                      </a:moveTo>
                      <a:lnTo>
                        <a:pt x="158449" y="224075"/>
                      </a:lnTo>
                      <a:cubicBezTo>
                        <a:pt x="185166" y="176586"/>
                        <a:pt x="190163" y="131121"/>
                        <a:pt x="173300" y="88869"/>
                      </a:cubicBezTo>
                      <a:cubicBezTo>
                        <a:pt x="158423" y="51575"/>
                        <a:pt x="130517" y="27995"/>
                        <a:pt x="122307" y="21670"/>
                      </a:cubicBezTo>
                      <a:cubicBezTo>
                        <a:pt x="114071" y="27995"/>
                        <a:pt x="86164" y="51575"/>
                        <a:pt x="71288" y="88869"/>
                      </a:cubicBezTo>
                      <a:cubicBezTo>
                        <a:pt x="54450" y="131121"/>
                        <a:pt x="59447" y="176586"/>
                        <a:pt x="86164" y="224075"/>
                      </a:cubicBezTo>
                      <a:close/>
                      <a:moveTo>
                        <a:pt x="67189" y="231476"/>
                      </a:moveTo>
                      <a:cubicBezTo>
                        <a:pt x="53569" y="206723"/>
                        <a:pt x="45304" y="182397"/>
                        <a:pt x="42394" y="158496"/>
                      </a:cubicBezTo>
                      <a:lnTo>
                        <a:pt x="21104" y="184050"/>
                      </a:lnTo>
                      <a:lnTo>
                        <a:pt x="36740" y="254436"/>
                      </a:lnTo>
                      <a:lnTo>
                        <a:pt x="36967" y="254272"/>
                      </a:lnTo>
                      <a:close/>
                      <a:moveTo>
                        <a:pt x="223509" y="184050"/>
                      </a:moveTo>
                      <a:lnTo>
                        <a:pt x="202219" y="158496"/>
                      </a:lnTo>
                      <a:cubicBezTo>
                        <a:pt x="199334" y="182346"/>
                        <a:pt x="191086" y="206673"/>
                        <a:pt x="177475" y="231476"/>
                      </a:cubicBezTo>
                      <a:lnTo>
                        <a:pt x="207646" y="254247"/>
                      </a:lnTo>
                      <a:lnTo>
                        <a:pt x="207873" y="254411"/>
                      </a:lnTo>
                      <a:close/>
                    </a:path>
                  </a:pathLst>
                </a:custGeom>
                <a:solidFill>
                  <a:srgbClr val="4ADE80"/>
                </a:solidFill>
                <a:ln>
                  <a:noFill/>
                </a:ln>
              </p:spPr>
            </p:sp>
          </p:grpSp>
          <p:sp>
            <p:nvSpPr>
              <p:cNvPr id="65" name="TextBox 65"/>
              <p:cNvSpPr txBox="1"/>
              <p:nvPr/>
            </p:nvSpPr>
            <p:spPr>
              <a:xfrm>
                <a:off x="3105150" y="5344478"/>
                <a:ext cx="2157651" cy="247650"/>
              </a:xfrm>
              <a:prstGeom prst="rect">
                <a:avLst/>
              </a:prstGeom>
              <a:noFill/>
              <a:ln>
                <a:noFill/>
              </a:ln>
            </p:spPr>
            <p:txBody>
              <a:bodyPr wrap="none" lIns="0" tIns="55721" rIns="0" bIns="0" anchor="t" anchorCtr="0">
                <a:noAutofit/>
              </a:bodyPr>
              <a:lstStyle/>
              <a:p>
                <a:pPr algn="l"/>
                <a:r>
                  <a:rPr lang="en-US" sz="980" b="1" spc="150" dirty="0">
                    <a:solidFill>
                      <a:srgbClr val="4ADE80"/>
                    </a:solidFill>
                    <a:latin typeface="Microsoft YaHei"/>
                    <a:ea typeface="Microsoft YaHei"/>
                    <a:cs typeface="Microsoft YaHei"/>
                  </a:rPr>
                  <a:t>STAGE 04 · PRODUCTION</a:t>
                </a:r>
              </a:p>
            </p:txBody>
          </p:sp>
          <p:sp>
            <p:nvSpPr>
              <p:cNvPr id="66" name="TextBox 66"/>
              <p:cNvSpPr txBox="1"/>
              <p:nvPr/>
            </p:nvSpPr>
            <p:spPr>
              <a:xfrm>
                <a:off x="3105150" y="5509260"/>
                <a:ext cx="2818448" cy="419100"/>
              </a:xfrm>
              <a:prstGeom prst="rect">
                <a:avLst/>
              </a:prstGeom>
              <a:noFill/>
              <a:ln>
                <a:noFill/>
              </a:ln>
            </p:spPr>
            <p:txBody>
              <a:bodyPr wrap="none" lIns="0" tIns="94297" rIns="0" bIns="0" anchor="t" anchorCtr="0">
                <a:noAutofit/>
              </a:bodyPr>
              <a:lstStyle/>
              <a:p>
                <a:pPr algn="l"/>
                <a:r>
                  <a:rPr lang="zh-CN" sz="1650" b="1" dirty="0">
                    <a:solidFill>
                      <a:srgbClr val="E8ECFF"/>
                    </a:solidFill>
                    <a:latin typeface="Microsoft YaHei"/>
                    <a:ea typeface="Microsoft YaHei"/>
                    <a:cs typeface="Microsoft YaHei"/>
                  </a:rPr>
                  <a:t>生产 — 灰度与 SLO</a:t>
                </a:r>
              </a:p>
            </p:txBody>
          </p:sp>
          <p:sp>
            <p:nvSpPr>
              <p:cNvPr id="67" name="TextBox 67"/>
              <p:cNvSpPr txBox="1"/>
              <p:nvPr/>
            </p:nvSpPr>
            <p:spPr>
              <a:xfrm>
                <a:off x="3105150" y="5855970"/>
                <a:ext cx="4513898" cy="266700"/>
              </a:xfrm>
              <a:prstGeom prst="rect">
                <a:avLst/>
              </a:prstGeom>
              <a:noFill/>
              <a:ln>
                <a:noFill/>
              </a:ln>
            </p:spPr>
            <p:txBody>
              <a:bodyPr wrap="none" lIns="0" tIns="60008" rIns="0" bIns="0" anchor="t" anchorCtr="0">
                <a:noAutofit/>
              </a:bodyPr>
              <a:lstStyle/>
              <a:p>
                <a:pPr algn="l"/>
                <a:r>
                  <a:rPr lang="zh-CN" sz="1050" dirty="0">
                    <a:solidFill>
                      <a:srgbClr val="A8B0D0"/>
                    </a:solidFill>
                    <a:latin typeface="Microsoft YaHei"/>
                    <a:ea typeface="Microsoft YaHei"/>
                    <a:cs typeface="Microsoft YaHei"/>
                  </a:rPr>
                  <a:t>1% → 10% → 全量灰度 · SLO 监控 · 持续优化飞轮</a:t>
                </a:r>
              </a:p>
            </p:txBody>
          </p:sp>
        </p:grpSp>
        <p:grpSp>
          <p:nvGrpSpPr>
            <p:cNvPr id="98" name="success-panel"/>
            <p:cNvGrpSpPr/>
            <p:nvPr/>
          </p:nvGrpSpPr>
          <p:grpSpPr>
            <a:xfrm>
              <a:off x="7334250" y="1428750"/>
              <a:ext cx="4286250" cy="4714875"/>
              <a:chOff x="7334250" y="1428750"/>
              <a:chExt cx="4286250" cy="4714875"/>
            </a:xfrm>
          </p:grpSpPr>
          <p:sp>
            <p:nvSpPr>
              <p:cNvPr id="69" name="Rectangle 69"/>
              <p:cNvSpPr/>
              <p:nvPr/>
            </p:nvSpPr>
            <p:spPr>
              <a:xfrm>
                <a:off x="7334250" y="1428750"/>
                <a:ext cx="4286250" cy="4714875"/>
              </a:xfrm>
              <a:prstGeom prst="roundRect">
                <a:avLst>
                  <a:gd name="adj" fmla="val 4444"/>
                </a:avLst>
              </a:prstGeom>
              <a:gradFill>
                <a:gsLst>
                  <a:gs pos="0">
                    <a:srgbClr val="1A2150">
                      <a:alpha val="78000"/>
                    </a:srgbClr>
                  </a:gs>
                  <a:gs pos="100000">
                    <a:srgbClr val="1A2150">
                      <a:alpha val="42000"/>
                    </a:srgbClr>
                  </a:gs>
                </a:gsLst>
                <a:lin ang="5400000" scaled="1"/>
              </a:gradFill>
              <a:ln w="9525">
                <a:solidFill>
                  <a:srgbClr val="FFFFFF">
                    <a:alpha val="18000"/>
                  </a:srgbClr>
                </a:solidFill>
              </a:ln>
            </p:spPr>
          </p:sp>
          <p:sp>
            <p:nvSpPr>
              <p:cNvPr id="70" name="Rectangle 70"/>
              <p:cNvSpPr/>
              <p:nvPr/>
            </p:nvSpPr>
            <p:spPr>
              <a:xfrm>
                <a:off x="7505700" y="1438275"/>
                <a:ext cx="3943350" cy="9525"/>
              </a:xfrm>
              <a:prstGeom prst="rect">
                <a:avLst/>
              </a:prstGeom>
              <a:gradFill>
                <a:gsLst>
                  <a:gs pos="0">
                    <a:srgbClr val="FFFFFF">
                      <a:alpha val="0"/>
                    </a:srgbClr>
                  </a:gs>
                  <a:gs pos="50000">
                    <a:srgbClr val="FFFFFF">
                      <a:alpha val="32000"/>
                    </a:srgbClr>
                  </a:gs>
                  <a:gs pos="100000">
                    <a:srgbClr val="FFFFFF">
                      <a:alpha val="0"/>
                    </a:srgbClr>
                  </a:gs>
                </a:gsLst>
                <a:lin ang="0" scaled="1"/>
              </a:gradFill>
              <a:ln>
                <a:noFill/>
              </a:ln>
            </p:spPr>
          </p:sp>
          <p:sp>
            <p:nvSpPr>
              <p:cNvPr id="71" name="TextBox 71"/>
              <p:cNvSpPr txBox="1"/>
              <p:nvPr/>
            </p:nvSpPr>
            <p:spPr>
              <a:xfrm>
                <a:off x="8667874" y="1610678"/>
                <a:ext cx="1619012" cy="247650"/>
              </a:xfrm>
              <a:prstGeom prst="rect">
                <a:avLst/>
              </a:prstGeom>
              <a:noFill/>
              <a:ln>
                <a:noFill/>
              </a:ln>
            </p:spPr>
            <p:txBody>
              <a:bodyPr wrap="none" lIns="0" tIns="55721" rIns="10" bIns="0" anchor="t" anchorCtr="0">
                <a:noAutofit/>
              </a:bodyPr>
              <a:lstStyle/>
              <a:p>
                <a:pPr algn="ctr"/>
                <a:r>
                  <a:rPr lang="en-US" sz="980" b="1" spc="225" dirty="0">
                    <a:solidFill>
                      <a:srgbClr val="3DDDFC"/>
                    </a:solidFill>
                    <a:latin typeface="Microsoft YaHei"/>
                    <a:ea typeface="Microsoft YaHei"/>
                    <a:cs typeface="Microsoft YaHei"/>
                  </a:rPr>
                  <a:t>SUCCESS CRITERIA</a:t>
                </a:r>
              </a:p>
            </p:txBody>
          </p:sp>
          <p:sp>
            <p:nvSpPr>
              <p:cNvPr id="72" name="TextBox 72"/>
              <p:cNvSpPr txBox="1"/>
              <p:nvPr/>
            </p:nvSpPr>
            <p:spPr>
              <a:xfrm>
                <a:off x="8272462" y="1823085"/>
                <a:ext cx="2409825" cy="419100"/>
              </a:xfrm>
              <a:prstGeom prst="rect">
                <a:avLst/>
              </a:prstGeom>
              <a:noFill/>
              <a:ln>
                <a:noFill/>
              </a:ln>
            </p:spPr>
            <p:txBody>
              <a:bodyPr wrap="none" lIns="0" tIns="94298" rIns="0" bIns="0" anchor="t" anchorCtr="0">
                <a:noAutofit/>
              </a:bodyPr>
              <a:lstStyle/>
              <a:p>
                <a:pPr algn="ctr"/>
                <a:r>
                  <a:rPr lang="zh-CN" sz="1650" b="1" dirty="0">
                    <a:solidFill>
                      <a:srgbClr val="E8ECFF"/>
                    </a:solidFill>
                    <a:latin typeface="Microsoft YaHei"/>
                    <a:ea typeface="Microsoft YaHei"/>
                    <a:cs typeface="Microsoft YaHei"/>
                  </a:rPr>
                  <a:t>每阶段过线标准</a:t>
                </a:r>
              </a:p>
            </p:txBody>
          </p:sp>
          <p:sp>
            <p:nvSpPr>
              <p:cNvPr id="73" name="Line 73"/>
              <p:cNvSpPr/>
              <p:nvPr/>
            </p:nvSpPr>
            <p:spPr>
              <a:xfrm>
                <a:off x="7620000" y="2333625"/>
                <a:ext cx="3714750" cy="9525"/>
              </a:xfrm>
              <a:custGeom>
                <a:avLst/>
                <a:gdLst/>
                <a:ahLst/>
                <a:cxnLst/>
                <a:rect l="l" t="t" r="r" b="b"/>
                <a:pathLst>
                  <a:path w="3714750" h="9525">
                    <a:moveTo>
                      <a:pt x="0" y="0"/>
                    </a:moveTo>
                    <a:lnTo>
                      <a:pt x="3714750" y="0"/>
                    </a:lnTo>
                  </a:path>
                </a:pathLst>
              </a:custGeom>
              <a:noFill/>
              <a:ln w="9525">
                <a:solidFill>
                  <a:srgbClr val="FFFFFF">
                    <a:alpha val="14000"/>
                  </a:srgbClr>
                </a:solidFill>
              </a:ln>
            </p:spPr>
          </p:sp>
          <p:grpSp>
            <p:nvGrpSpPr>
              <p:cNvPr id="78" name="sc-1"/>
              <p:cNvGrpSpPr/>
              <p:nvPr/>
            </p:nvGrpSpPr>
            <p:grpSpPr>
              <a:xfrm>
                <a:off x="7608332" y="2443162"/>
                <a:ext cx="2746295" cy="481966"/>
                <a:chOff x="7608332" y="2443162"/>
                <a:chExt cx="2746295" cy="481966"/>
              </a:xfrm>
            </p:grpSpPr>
            <p:sp>
              <p:nvSpPr>
                <p:cNvPr id="74" name="Ellipse 74"/>
                <p:cNvSpPr/>
                <p:nvPr/>
              </p:nvSpPr>
              <p:spPr>
                <a:xfrm>
                  <a:off x="7639050" y="2552700"/>
                  <a:ext cx="266700" cy="266700"/>
                </a:xfrm>
                <a:prstGeom prst="ellipse">
                  <a:avLst/>
                </a:prstGeom>
                <a:solidFill>
                  <a:srgbClr val="5B8DEF">
                    <a:alpha val="30000"/>
                  </a:srgbClr>
                </a:solidFill>
                <a:ln>
                  <a:noFill/>
                </a:ln>
              </p:spPr>
            </p:sp>
            <p:sp>
              <p:nvSpPr>
                <p:cNvPr id="75" name="TextBox 75"/>
                <p:cNvSpPr txBox="1"/>
                <p:nvPr/>
              </p:nvSpPr>
              <p:spPr>
                <a:xfrm>
                  <a:off x="7608332" y="2572702"/>
                  <a:ext cx="328136" cy="247650"/>
                </a:xfrm>
                <a:prstGeom prst="rect">
                  <a:avLst/>
                </a:prstGeom>
                <a:noFill/>
                <a:ln>
                  <a:noFill/>
                </a:ln>
              </p:spPr>
              <p:txBody>
                <a:bodyPr wrap="none" lIns="0" tIns="55721" rIns="0" bIns="0" anchor="t" anchorCtr="0">
                  <a:noAutofit/>
                </a:bodyPr>
                <a:lstStyle/>
                <a:p>
                  <a:pPr algn="ctr"/>
                  <a:r>
                    <a:rPr lang="en-US" sz="980" b="1" dirty="0">
                      <a:solidFill>
                        <a:srgbClr val="5B8DEF"/>
                      </a:solidFill>
                      <a:latin typeface="Microsoft YaHei"/>
                      <a:ea typeface="Microsoft YaHei"/>
                      <a:cs typeface="Microsoft YaHei"/>
                    </a:rPr>
                    <a:t>01</a:t>
                  </a:r>
                </a:p>
              </p:txBody>
            </p:sp>
            <p:sp>
              <p:nvSpPr>
                <p:cNvPr id="76" name="TextBox 76"/>
                <p:cNvSpPr txBox="1"/>
                <p:nvPr/>
              </p:nvSpPr>
              <p:spPr>
                <a:xfrm>
                  <a:off x="8039100" y="2443162"/>
                  <a:ext cx="1460897"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原型 → 工程化</a:t>
                  </a:r>
                </a:p>
              </p:txBody>
            </p:sp>
            <p:sp>
              <p:nvSpPr>
                <p:cNvPr id="77" name="TextBox 77"/>
                <p:cNvSpPr txBox="1"/>
                <p:nvPr/>
              </p:nvSpPr>
              <p:spPr>
                <a:xfrm>
                  <a:off x="8039100" y="2677478"/>
                  <a:ext cx="2315527"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金标准 case 通过率 ≥ 80%</a:t>
                  </a:r>
                </a:p>
              </p:txBody>
            </p:sp>
          </p:grpSp>
          <p:grpSp>
            <p:nvGrpSpPr>
              <p:cNvPr id="83" name="sc-2"/>
              <p:cNvGrpSpPr/>
              <p:nvPr/>
            </p:nvGrpSpPr>
            <p:grpSpPr>
              <a:xfrm>
                <a:off x="7608332" y="3128962"/>
                <a:ext cx="2959894" cy="481966"/>
                <a:chOff x="7608332" y="3128962"/>
                <a:chExt cx="2959894" cy="481966"/>
              </a:xfrm>
            </p:grpSpPr>
            <p:sp>
              <p:nvSpPr>
                <p:cNvPr id="79" name="Ellipse 79"/>
                <p:cNvSpPr/>
                <p:nvPr/>
              </p:nvSpPr>
              <p:spPr>
                <a:xfrm>
                  <a:off x="7639050" y="3238500"/>
                  <a:ext cx="266700" cy="266700"/>
                </a:xfrm>
                <a:prstGeom prst="ellipse">
                  <a:avLst/>
                </a:prstGeom>
                <a:solidFill>
                  <a:srgbClr val="A26BFA">
                    <a:alpha val="30000"/>
                  </a:srgbClr>
                </a:solidFill>
                <a:ln>
                  <a:noFill/>
                </a:ln>
              </p:spPr>
            </p:sp>
            <p:sp>
              <p:nvSpPr>
                <p:cNvPr id="80" name="TextBox 80"/>
                <p:cNvSpPr txBox="1"/>
                <p:nvPr/>
              </p:nvSpPr>
              <p:spPr>
                <a:xfrm>
                  <a:off x="7608332" y="3258502"/>
                  <a:ext cx="328136" cy="247650"/>
                </a:xfrm>
                <a:prstGeom prst="rect">
                  <a:avLst/>
                </a:prstGeom>
                <a:noFill/>
                <a:ln>
                  <a:noFill/>
                </a:ln>
              </p:spPr>
              <p:txBody>
                <a:bodyPr wrap="none" lIns="0" tIns="55721" rIns="0" bIns="0" anchor="t" anchorCtr="0">
                  <a:noAutofit/>
                </a:bodyPr>
                <a:lstStyle/>
                <a:p>
                  <a:pPr algn="ctr"/>
                  <a:r>
                    <a:rPr lang="en-US" sz="980" b="1" dirty="0">
                      <a:solidFill>
                        <a:srgbClr val="A26BFA"/>
                      </a:solidFill>
                      <a:latin typeface="Microsoft YaHei"/>
                      <a:ea typeface="Microsoft YaHei"/>
                      <a:cs typeface="Microsoft YaHei"/>
                    </a:rPr>
                    <a:t>02</a:t>
                  </a:r>
                </a:p>
              </p:txBody>
            </p:sp>
            <p:sp>
              <p:nvSpPr>
                <p:cNvPr id="81" name="TextBox 81"/>
                <p:cNvSpPr txBox="1"/>
                <p:nvPr/>
              </p:nvSpPr>
              <p:spPr>
                <a:xfrm>
                  <a:off x="8039100" y="3128962"/>
                  <a:ext cx="1675209"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工程化 → 规模化</a:t>
                  </a:r>
                </a:p>
              </p:txBody>
            </p:sp>
            <p:sp>
              <p:nvSpPr>
                <p:cNvPr id="82" name="TextBox 82"/>
                <p:cNvSpPr txBox="1"/>
                <p:nvPr/>
              </p:nvSpPr>
              <p:spPr>
                <a:xfrm>
                  <a:off x="8039100" y="3363278"/>
                  <a:ext cx="2529126"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评估集 ≥ 100 · 自动回归绿灯</a:t>
                  </a:r>
                </a:p>
              </p:txBody>
            </p:sp>
          </p:grpSp>
          <p:grpSp>
            <p:nvGrpSpPr>
              <p:cNvPr id="88" name="sc-3"/>
              <p:cNvGrpSpPr/>
              <p:nvPr/>
            </p:nvGrpSpPr>
            <p:grpSpPr>
              <a:xfrm>
                <a:off x="7608332" y="3814762"/>
                <a:ext cx="2857738" cy="481966"/>
                <a:chOff x="7608332" y="3814762"/>
                <a:chExt cx="2857738" cy="481966"/>
              </a:xfrm>
            </p:grpSpPr>
            <p:sp>
              <p:nvSpPr>
                <p:cNvPr id="84" name="Ellipse 84"/>
                <p:cNvSpPr/>
                <p:nvPr/>
              </p:nvSpPr>
              <p:spPr>
                <a:xfrm>
                  <a:off x="7639050" y="3924300"/>
                  <a:ext cx="266700" cy="266700"/>
                </a:xfrm>
                <a:prstGeom prst="ellipse">
                  <a:avLst/>
                </a:prstGeom>
                <a:solidFill>
                  <a:srgbClr val="3DDDFC">
                    <a:alpha val="30000"/>
                  </a:srgbClr>
                </a:solidFill>
                <a:ln>
                  <a:noFill/>
                </a:ln>
              </p:spPr>
            </p:sp>
            <p:sp>
              <p:nvSpPr>
                <p:cNvPr id="85" name="TextBox 85"/>
                <p:cNvSpPr txBox="1"/>
                <p:nvPr/>
              </p:nvSpPr>
              <p:spPr>
                <a:xfrm>
                  <a:off x="7608332" y="3944302"/>
                  <a:ext cx="328136" cy="247650"/>
                </a:xfrm>
                <a:prstGeom prst="rect">
                  <a:avLst/>
                </a:prstGeom>
                <a:noFill/>
                <a:ln>
                  <a:noFill/>
                </a:ln>
              </p:spPr>
              <p:txBody>
                <a:bodyPr wrap="none" lIns="0" tIns="55721" rIns="0" bIns="0" anchor="t" anchorCtr="0">
                  <a:noAutofit/>
                </a:bodyPr>
                <a:lstStyle/>
                <a:p>
                  <a:pPr algn="ctr"/>
                  <a:r>
                    <a:rPr lang="en-US" sz="980" b="1" dirty="0">
                      <a:solidFill>
                        <a:srgbClr val="3DDDFC"/>
                      </a:solidFill>
                      <a:latin typeface="Microsoft YaHei"/>
                      <a:ea typeface="Microsoft YaHei"/>
                      <a:cs typeface="Microsoft YaHei"/>
                    </a:rPr>
                    <a:t>03</a:t>
                  </a:r>
                </a:p>
              </p:txBody>
            </p:sp>
            <p:sp>
              <p:nvSpPr>
                <p:cNvPr id="86" name="TextBox 86"/>
                <p:cNvSpPr txBox="1"/>
                <p:nvPr/>
              </p:nvSpPr>
              <p:spPr>
                <a:xfrm>
                  <a:off x="8039100" y="3814762"/>
                  <a:ext cx="1460897"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规模化 → 生产</a:t>
                  </a:r>
                </a:p>
              </p:txBody>
            </p:sp>
            <p:sp>
              <p:nvSpPr>
                <p:cNvPr id="87" name="TextBox 87"/>
                <p:cNvSpPr txBox="1"/>
                <p:nvPr/>
              </p:nvSpPr>
              <p:spPr>
                <a:xfrm>
                  <a:off x="8039100" y="4049078"/>
                  <a:ext cx="2426970"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P95 &lt; 5s · 单次成本 &lt; ¥0.5</a:t>
                  </a:r>
                </a:p>
              </p:txBody>
            </p:sp>
          </p:grpSp>
          <p:grpSp>
            <p:nvGrpSpPr>
              <p:cNvPr id="93" name="sc-4"/>
              <p:cNvGrpSpPr/>
              <p:nvPr/>
            </p:nvGrpSpPr>
            <p:grpSpPr>
              <a:xfrm>
                <a:off x="7608332" y="4500562"/>
                <a:ext cx="3489245" cy="481966"/>
                <a:chOff x="7608332" y="4500562"/>
                <a:chExt cx="3489245" cy="481966"/>
              </a:xfrm>
            </p:grpSpPr>
            <p:sp>
              <p:nvSpPr>
                <p:cNvPr id="89" name="Ellipse 89"/>
                <p:cNvSpPr/>
                <p:nvPr/>
              </p:nvSpPr>
              <p:spPr>
                <a:xfrm>
                  <a:off x="7639050" y="4610100"/>
                  <a:ext cx="266700" cy="266700"/>
                </a:xfrm>
                <a:prstGeom prst="ellipse">
                  <a:avLst/>
                </a:prstGeom>
                <a:solidFill>
                  <a:srgbClr val="4ADE80">
                    <a:alpha val="30000"/>
                  </a:srgbClr>
                </a:solidFill>
                <a:ln>
                  <a:noFill/>
                </a:ln>
              </p:spPr>
            </p:sp>
            <p:sp>
              <p:nvSpPr>
                <p:cNvPr id="90" name="TextBox 90"/>
                <p:cNvSpPr txBox="1"/>
                <p:nvPr/>
              </p:nvSpPr>
              <p:spPr>
                <a:xfrm>
                  <a:off x="7608332" y="4630102"/>
                  <a:ext cx="328136" cy="247650"/>
                </a:xfrm>
                <a:prstGeom prst="rect">
                  <a:avLst/>
                </a:prstGeom>
                <a:noFill/>
                <a:ln>
                  <a:noFill/>
                </a:ln>
              </p:spPr>
              <p:txBody>
                <a:bodyPr wrap="none" lIns="0" tIns="55721" rIns="0" bIns="0" anchor="t" anchorCtr="0">
                  <a:noAutofit/>
                </a:bodyPr>
                <a:lstStyle/>
                <a:p>
                  <a:pPr algn="ctr"/>
                  <a:r>
                    <a:rPr lang="en-US" sz="980" b="1" dirty="0">
                      <a:solidFill>
                        <a:srgbClr val="4ADE80"/>
                      </a:solidFill>
                      <a:latin typeface="Microsoft YaHei"/>
                      <a:ea typeface="Microsoft YaHei"/>
                      <a:cs typeface="Microsoft YaHei"/>
                    </a:rPr>
                    <a:t>04</a:t>
                  </a:r>
                </a:p>
              </p:txBody>
            </p:sp>
            <p:sp>
              <p:nvSpPr>
                <p:cNvPr id="91" name="TextBox 91"/>
                <p:cNvSpPr txBox="1"/>
                <p:nvPr/>
              </p:nvSpPr>
              <p:spPr>
                <a:xfrm>
                  <a:off x="8039100" y="4500562"/>
                  <a:ext cx="1428750" cy="285750"/>
                </a:xfrm>
                <a:prstGeom prst="rect">
                  <a:avLst/>
                </a:prstGeom>
                <a:noFill/>
                <a:ln>
                  <a:noFill/>
                </a:ln>
              </p:spPr>
              <p:txBody>
                <a:bodyPr wrap="none" lIns="0" tIns="64294" rIns="0" bIns="0" anchor="t" anchorCtr="0">
                  <a:noAutofit/>
                </a:bodyPr>
                <a:lstStyle/>
                <a:p>
                  <a:pPr algn="l"/>
                  <a:r>
                    <a:rPr lang="zh-CN" sz="1120" b="1" dirty="0">
                      <a:solidFill>
                        <a:srgbClr val="E8ECFF"/>
                      </a:solidFill>
                      <a:latin typeface="Microsoft YaHei"/>
                      <a:ea typeface="Microsoft YaHei"/>
                      <a:cs typeface="Microsoft YaHei"/>
                    </a:rPr>
                    <a:t>生产持续运营</a:t>
                  </a:r>
                </a:p>
              </p:txBody>
            </p:sp>
            <p:sp>
              <p:nvSpPr>
                <p:cNvPr id="92" name="TextBox 92"/>
                <p:cNvSpPr txBox="1"/>
                <p:nvPr/>
              </p:nvSpPr>
              <p:spPr>
                <a:xfrm>
                  <a:off x="8039100" y="4734878"/>
                  <a:ext cx="3058477" cy="247650"/>
                </a:xfrm>
                <a:prstGeom prst="rect">
                  <a:avLst/>
                </a:prstGeom>
                <a:noFill/>
                <a:ln>
                  <a:noFill/>
                </a:ln>
              </p:spPr>
              <p:txBody>
                <a:bodyPr wrap="none" lIns="0" tIns="55721" rIns="0" bIns="0" anchor="t" anchorCtr="0">
                  <a:noAutofit/>
                </a:bodyPr>
                <a:lstStyle/>
                <a:p>
                  <a:pPr algn="l"/>
                  <a:r>
                    <a:rPr lang="zh-CN" sz="980" dirty="0">
                      <a:solidFill>
                        <a:srgbClr val="A8B0D0"/>
                      </a:solidFill>
                      <a:latin typeface="Microsoft YaHei"/>
                      <a:ea typeface="Microsoft YaHei"/>
                      <a:cs typeface="Microsoft YaHei"/>
                    </a:rPr>
                    <a:t>30 天 SLO ≥ 99.5% · 成本月度下降</a:t>
                  </a:r>
                </a:p>
              </p:txBody>
            </p:sp>
          </p:grpSp>
          <p:sp>
            <p:nvSpPr>
              <p:cNvPr id="94" name="Line 94"/>
              <p:cNvSpPr/>
              <p:nvPr/>
            </p:nvSpPr>
            <p:spPr>
              <a:xfrm>
                <a:off x="7620000" y="5191125"/>
                <a:ext cx="3714750" cy="9525"/>
              </a:xfrm>
              <a:custGeom>
                <a:avLst/>
                <a:gdLst/>
                <a:ahLst/>
                <a:cxnLst/>
                <a:rect l="l" t="t" r="r" b="b"/>
                <a:pathLst>
                  <a:path w="3714750" h="9525">
                    <a:moveTo>
                      <a:pt x="0" y="0"/>
                    </a:moveTo>
                    <a:lnTo>
                      <a:pt x="3714750" y="0"/>
                    </a:lnTo>
                  </a:path>
                </a:pathLst>
              </a:custGeom>
              <a:noFill/>
              <a:ln w="9525">
                <a:solidFill>
                  <a:srgbClr val="FFFFFF">
                    <a:alpha val="12000"/>
                  </a:srgbClr>
                </a:solidFill>
              </a:ln>
            </p:spPr>
          </p:sp>
          <p:sp>
            <p:nvSpPr>
              <p:cNvPr id="95" name="TextBox 95"/>
              <p:cNvSpPr txBox="1"/>
              <p:nvPr/>
            </p:nvSpPr>
            <p:spPr>
              <a:xfrm>
                <a:off x="7772400" y="5351145"/>
                <a:ext cx="2533650" cy="266700"/>
              </a:xfrm>
              <a:prstGeom prst="rect">
                <a:avLst/>
              </a:prstGeom>
              <a:noFill/>
              <a:ln>
                <a:noFill/>
              </a:ln>
            </p:spPr>
            <p:txBody>
              <a:bodyPr wrap="none" lIns="0" tIns="60008" rIns="0" bIns="0" anchor="t" anchorCtr="0">
                <a:noAutofit/>
              </a:bodyPr>
              <a:lstStyle/>
              <a:p>
                <a:pPr algn="l"/>
                <a:r>
                  <a:rPr lang="zh-CN" sz="1050" b="1" dirty="0">
                    <a:solidFill>
                      <a:srgbClr val="A8B0D0"/>
                    </a:solidFill>
                    <a:latin typeface="Microsoft YaHei"/>
                    <a:ea typeface="Microsoft YaHei"/>
                    <a:cs typeface="Microsoft YaHei"/>
                  </a:rPr>
                  <a:t>⚡ 不达标不晋级 — 每个阶段</a:t>
                </a:r>
              </a:p>
            </p:txBody>
          </p:sp>
          <p:sp>
            <p:nvSpPr>
              <p:cNvPr id="96" name="TextBox 96"/>
              <p:cNvSpPr txBox="1"/>
              <p:nvPr/>
            </p:nvSpPr>
            <p:spPr>
              <a:xfrm>
                <a:off x="7772400" y="5579745"/>
                <a:ext cx="1953578" cy="266700"/>
              </a:xfrm>
              <a:prstGeom prst="rect">
                <a:avLst/>
              </a:prstGeom>
              <a:noFill/>
              <a:ln>
                <a:noFill/>
              </a:ln>
            </p:spPr>
            <p:txBody>
              <a:bodyPr wrap="none" lIns="0" tIns="60008" rIns="0" bIns="0" anchor="t" anchorCtr="0">
                <a:noAutofit/>
              </a:bodyPr>
              <a:lstStyle/>
              <a:p>
                <a:pPr algn="l"/>
                <a:r>
                  <a:rPr lang="zh-CN" sz="1050" b="1" dirty="0">
                    <a:solidFill>
                      <a:srgbClr val="A8B0D0"/>
                    </a:solidFill>
                    <a:latin typeface="Microsoft YaHei"/>
                    <a:ea typeface="Microsoft YaHei"/>
                    <a:cs typeface="Microsoft YaHei"/>
                  </a:rPr>
                  <a:t>必须有"通关"硬指标</a:t>
                </a:r>
              </a:p>
            </p:txBody>
          </p:sp>
          <p:sp>
            <p:nvSpPr>
              <p:cNvPr id="97" name="TextBox 97"/>
              <p:cNvSpPr txBox="1"/>
              <p:nvPr/>
            </p:nvSpPr>
            <p:spPr>
              <a:xfrm>
                <a:off x="7772400" y="5820728"/>
                <a:ext cx="1814036" cy="247650"/>
              </a:xfrm>
              <a:prstGeom prst="rect">
                <a:avLst/>
              </a:prstGeom>
              <a:noFill/>
              <a:ln>
                <a:noFill/>
              </a:ln>
            </p:spPr>
            <p:txBody>
              <a:bodyPr wrap="none" lIns="0" tIns="55721" rIns="0" bIns="0" anchor="t" anchorCtr="0">
                <a:noAutofit/>
              </a:bodyPr>
              <a:lstStyle/>
              <a:p>
                <a:pPr algn="l"/>
                <a:r>
                  <a:rPr lang="zh-CN" sz="980" dirty="0">
                    <a:solidFill>
                      <a:srgbClr val="6B7299"/>
                    </a:solidFill>
                    <a:latin typeface="Microsoft YaHei"/>
                    <a:ea typeface="Microsoft YaHei"/>
                    <a:cs typeface="Microsoft YaHei"/>
                  </a:rPr>
                  <a:t>否则只是"进度"假象</a:t>
                </a:r>
              </a:p>
            </p:txBody>
          </p:sp>
        </p:grpSp>
        <p:grpSp>
          <p:nvGrpSpPr>
            <p:cNvPr id="101" name="footer"/>
            <p:cNvGrpSpPr/>
            <p:nvPr/>
          </p:nvGrpSpPr>
          <p:grpSpPr>
            <a:xfrm>
              <a:off x="571500" y="6506528"/>
              <a:ext cx="11048953" cy="247650"/>
              <a:chOff x="571500" y="6506528"/>
              <a:chExt cx="11048953" cy="247650"/>
            </a:xfrm>
          </p:grpSpPr>
          <p:sp>
            <p:nvSpPr>
              <p:cNvPr id="99" name="TextBox 99"/>
              <p:cNvSpPr txBox="1"/>
              <p:nvPr/>
            </p:nvSpPr>
            <p:spPr>
              <a:xfrm>
                <a:off x="571500" y="6506528"/>
                <a:ext cx="2269093" cy="247650"/>
              </a:xfrm>
              <a:prstGeom prst="rect">
                <a:avLst/>
              </a:prstGeom>
              <a:noFill/>
              <a:ln>
                <a:noFill/>
              </a:ln>
            </p:spPr>
            <p:txBody>
              <a:bodyPr wrap="none" lIns="0" tIns="55721" rIns="0" bIns="0" anchor="t" anchorCtr="0">
                <a:noAutofit/>
              </a:bodyPr>
              <a:lstStyle/>
              <a:p>
                <a:pPr algn="l"/>
                <a:r>
                  <a:rPr lang="zh-CN" sz="980" b="1" dirty="0">
                    <a:solidFill>
                      <a:srgbClr val="6B7299"/>
                    </a:solidFill>
                    <a:latin typeface="Microsoft YaHei"/>
                    <a:ea typeface="Microsoft YaHei"/>
                    <a:cs typeface="Microsoft YaHei"/>
                  </a:rPr>
                  <a:t>路线图 · 12 周可执行计划</a:t>
                </a:r>
              </a:p>
            </p:txBody>
          </p:sp>
          <p:sp>
            <p:nvSpPr>
              <p:cNvPr id="100" name="TextBox 100"/>
              <p:cNvSpPr txBox="1"/>
              <p:nvPr/>
            </p:nvSpPr>
            <p:spPr>
              <a:xfrm>
                <a:off x="10874407" y="650652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11 / 12</a:t>
                </a:r>
              </a:p>
            </p:txBody>
          </p:sp>
        </p:grpSp>
      </p:gr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showMasterSp="1">
  <p:cSld>
    <p:spTree>
      <p:nvGrpSpPr>
        <p:cNvPr id="1" name=""/>
        <p:cNvGrpSpPr/>
        <p:nvPr/>
      </p:nvGrpSpPr>
      <p:grpSpPr>
        <a:xfrm>
          <a:off x="0" y="0"/>
          <a:ext cx="0" cy="0"/>
          <a:chOff x="0" y="0"/>
          <a:chExt cx="0" cy="0"/>
        </a:xfrm>
      </p:grpSpPr>
      <p:grpSp>
        <p:nvGrpSpPr>
          <p:cNvPr id="32" name="authored-scene"/>
          <p:cNvGrpSpPr/>
          <p:nvPr/>
        </p:nvGrpSpPr>
        <p:grpSpPr>
          <a:xfrm>
            <a:off x="0" y="0"/>
            <a:ext cx="12192000" cy="6858000"/>
            <a:chOff x="0" y="0"/>
            <a:chExt cx="12192000" cy="6858000"/>
          </a:xfrm>
        </p:grpSpPr>
        <p:grpSp>
          <p:nvGrpSpPr>
            <p:cNvPr id="6" name="bg"/>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A0E27"/>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A0E27">
                      <a:alpha val="70000"/>
                    </a:srgbClr>
                  </a:gs>
                  <a:gs pos="50000">
                    <a:srgbClr val="0A0E27">
                      <a:alpha val="35000"/>
                    </a:srgbClr>
                  </a:gs>
                  <a:gs pos="100000">
                    <a:srgbClr val="0A0E27">
                      <a:alpha val="78000"/>
                    </a:srgbClr>
                  </a:gs>
                </a:gsLst>
                <a:lin ang="5400000" scaled="1"/>
              </a:gradFill>
              <a:ln>
                <a:noFill/>
              </a:ln>
            </p:spPr>
          </p:sp>
          <p:sp>
            <p:nvSpPr>
              <p:cNvPr id="5" name="Rectangle 5"/>
              <p:cNvSpPr/>
              <p:nvPr/>
            </p:nvSpPr>
            <p:spPr>
              <a:xfrm>
                <a:off x="0" y="0"/>
                <a:ext cx="12192000" cy="6858000"/>
              </a:xfrm>
              <a:prstGeom prst="rect">
                <a:avLst/>
              </a:prstGeom>
              <a:gradFill>
                <a:gsLst>
                  <a:gs pos="0">
                    <a:srgbClr val="0A0E27">
                      <a:alpha val="0"/>
                    </a:srgbClr>
                  </a:gs>
                  <a:gs pos="100000">
                    <a:srgbClr val="0A0E27">
                      <a:alpha val="45000"/>
                    </a:srgbClr>
                  </a:gs>
                </a:gsLst>
                <a:path path="circle">
                  <a:fillToRect l="50000" t="50000" r="50000" b="50000"/>
                </a:path>
              </a:gradFill>
              <a:ln>
                <a:noFill/>
              </a:ln>
            </p:spPr>
          </p:sp>
        </p:grpSp>
        <p:grpSp>
          <p:nvGrpSpPr>
            <p:cNvPr id="10" name="cta-tag"/>
            <p:cNvGrpSpPr/>
            <p:nvPr/>
          </p:nvGrpSpPr>
          <p:grpSpPr>
            <a:xfrm>
              <a:off x="5579031" y="1458278"/>
              <a:ext cx="1033939" cy="247650"/>
              <a:chOff x="5579031" y="1458278"/>
              <a:chExt cx="1033939" cy="247650"/>
            </a:xfrm>
          </p:grpSpPr>
          <p:sp>
            <p:nvSpPr>
              <p:cNvPr id="7" name="Line 7"/>
              <p:cNvSpPr/>
              <p:nvPr/>
            </p:nvSpPr>
            <p:spPr>
              <a:xfrm>
                <a:off x="5791200" y="1571625"/>
                <a:ext cx="304800" cy="9525"/>
              </a:xfrm>
              <a:custGeom>
                <a:avLst/>
                <a:gdLst/>
                <a:ahLst/>
                <a:cxnLst/>
                <a:rect l="l" t="t" r="r" b="b"/>
                <a:pathLst>
                  <a:path w="304800" h="9525">
                    <a:moveTo>
                      <a:pt x="304800" y="0"/>
                    </a:moveTo>
                    <a:lnTo>
                      <a:pt x="0" y="0"/>
                    </a:lnTo>
                  </a:path>
                </a:pathLst>
              </a:custGeom>
              <a:noFill/>
              <a:ln w="19050" cap="rnd">
                <a:solidFill>
                  <a:srgbClr val="3DDDFC"/>
                </a:solidFill>
              </a:ln>
            </p:spPr>
          </p:sp>
          <p:sp>
            <p:nvSpPr>
              <p:cNvPr id="8" name="TextBox 8"/>
              <p:cNvSpPr txBox="1"/>
              <p:nvPr/>
            </p:nvSpPr>
            <p:spPr>
              <a:xfrm>
                <a:off x="5579031" y="1458278"/>
                <a:ext cx="1033939" cy="247650"/>
              </a:xfrm>
              <a:prstGeom prst="rect">
                <a:avLst/>
              </a:prstGeom>
              <a:noFill/>
              <a:ln>
                <a:noFill/>
              </a:ln>
            </p:spPr>
            <p:txBody>
              <a:bodyPr wrap="none" lIns="0" tIns="55721" rIns="0" bIns="0" anchor="t" anchorCtr="0">
                <a:noAutofit/>
              </a:bodyPr>
              <a:lstStyle/>
              <a:p>
                <a:pPr algn="ctr"/>
                <a:r>
                  <a:rPr lang="en-US" sz="980" b="1" spc="375" dirty="0">
                    <a:solidFill>
                      <a:srgbClr val="3DDDFC"/>
                    </a:solidFill>
                    <a:latin typeface="Microsoft YaHei"/>
                    <a:ea typeface="Microsoft YaHei"/>
                    <a:cs typeface="Microsoft YaHei"/>
                  </a:rPr>
                  <a:t>YOUR TURN</a:t>
                </a:r>
              </a:p>
            </p:txBody>
          </p:sp>
          <p:sp>
            <p:nvSpPr>
              <p:cNvPr id="9" name="Line 9"/>
              <p:cNvSpPr/>
              <p:nvPr/>
            </p:nvSpPr>
            <p:spPr>
              <a:xfrm>
                <a:off x="6096000" y="1571625"/>
                <a:ext cx="304800" cy="9525"/>
              </a:xfrm>
              <a:custGeom>
                <a:avLst/>
                <a:gdLst/>
                <a:ahLst/>
                <a:cxnLst/>
                <a:rect l="l" t="t" r="r" b="b"/>
                <a:pathLst>
                  <a:path w="304800" h="9525">
                    <a:moveTo>
                      <a:pt x="0" y="0"/>
                    </a:moveTo>
                    <a:lnTo>
                      <a:pt x="304800" y="0"/>
                    </a:lnTo>
                  </a:path>
                </a:pathLst>
              </a:custGeom>
              <a:noFill/>
              <a:ln w="19050" cap="rnd">
                <a:solidFill>
                  <a:srgbClr val="3DDDFC"/>
                </a:solidFill>
              </a:ln>
            </p:spPr>
          </p:sp>
        </p:grpSp>
        <p:grpSp>
          <p:nvGrpSpPr>
            <p:cNvPr id="13" name="cta-title"/>
            <p:cNvGrpSpPr/>
            <p:nvPr/>
          </p:nvGrpSpPr>
          <p:grpSpPr>
            <a:xfrm>
              <a:off x="2641282" y="1870710"/>
              <a:ext cx="6909435" cy="2190750"/>
              <a:chOff x="2641282" y="1870710"/>
              <a:chExt cx="6909435" cy="2190750"/>
            </a:xfrm>
          </p:grpSpPr>
          <p:sp>
            <p:nvSpPr>
              <p:cNvPr id="11" name="TextBox 11"/>
              <p:cNvSpPr txBox="1"/>
              <p:nvPr/>
            </p:nvSpPr>
            <p:spPr>
              <a:xfrm>
                <a:off x="2641282" y="1870710"/>
                <a:ext cx="6909435" cy="1371600"/>
              </a:xfrm>
              <a:prstGeom prst="rect">
                <a:avLst/>
              </a:prstGeom>
              <a:noFill/>
              <a:ln>
                <a:noFill/>
              </a:ln>
            </p:spPr>
            <p:txBody>
              <a:bodyPr wrap="none" lIns="0" tIns="308610" rIns="0" bIns="0" anchor="t" anchorCtr="0">
                <a:noAutofit/>
              </a:bodyPr>
              <a:lstStyle/>
              <a:p>
                <a:pPr algn="ctr"/>
                <a:r>
                  <a:rPr lang="zh-CN" sz="5400" b="1" dirty="0">
                    <a:solidFill>
                      <a:srgbClr val="E8ECFF"/>
                    </a:solidFill>
                    <a:latin typeface="Microsoft YaHei"/>
                    <a:ea typeface="Microsoft YaHei"/>
                    <a:cs typeface="Microsoft YaHei"/>
                  </a:rPr>
                  <a:t>下一个 Agent</a:t>
                </a:r>
              </a:p>
            </p:txBody>
          </p:sp>
          <p:sp>
            <p:nvSpPr>
              <p:cNvPr id="12" name="TextBox 12"/>
              <p:cNvSpPr txBox="1"/>
              <p:nvPr/>
            </p:nvSpPr>
            <p:spPr>
              <a:xfrm>
                <a:off x="2667000" y="2689860"/>
                <a:ext cx="6858000" cy="1371600"/>
              </a:xfrm>
              <a:prstGeom prst="rect">
                <a:avLst/>
              </a:prstGeom>
              <a:noFill/>
              <a:ln>
                <a:noFill/>
              </a:ln>
            </p:spPr>
            <p:txBody>
              <a:bodyPr wrap="none" lIns="0" tIns="308610" rIns="0" bIns="0" anchor="t" anchorCtr="0">
                <a:noAutofit/>
              </a:bodyPr>
              <a:lstStyle/>
              <a:p>
                <a:pPr algn="ctr"/>
                <a:r>
                  <a:rPr lang="zh-CN" sz="5400" b="1" dirty="0">
                    <a:gradFill>
                      <a:gsLst>
                        <a:gs pos="0">
                          <a:srgbClr val="5B8DEF"/>
                        </a:gs>
                        <a:gs pos="50000">
                          <a:srgbClr val="A26BFA"/>
                        </a:gs>
                        <a:gs pos="100000">
                          <a:srgbClr val="3DDDFC"/>
                        </a:gs>
                      </a:gsLst>
                      <a:lin ang="0" scaled="1"/>
                    </a:gradFill>
                    <a:latin typeface="Microsoft YaHei"/>
                    <a:ea typeface="Microsoft YaHei"/>
                    <a:cs typeface="Microsoft YaHei"/>
                  </a:rPr>
                  <a:t>从工程化开始</a:t>
                </a:r>
              </a:p>
            </p:txBody>
          </p:sp>
        </p:grpSp>
        <p:sp>
          <p:nvSpPr>
            <p:cNvPr id="14" name="TextBox 14"/>
            <p:cNvSpPr txBox="1"/>
            <p:nvPr/>
          </p:nvSpPr>
          <p:spPr>
            <a:xfrm>
              <a:off x="3123009" y="3994785"/>
              <a:ext cx="5945981" cy="419100"/>
            </a:xfrm>
            <a:prstGeom prst="rect">
              <a:avLst/>
            </a:prstGeom>
            <a:noFill/>
            <a:ln>
              <a:noFill/>
            </a:ln>
          </p:spPr>
          <p:txBody>
            <a:bodyPr wrap="none" lIns="0" tIns="94298" rIns="0" bIns="0" anchor="t" anchorCtr="0">
              <a:noAutofit/>
            </a:bodyPr>
            <a:lstStyle/>
            <a:p>
              <a:pPr algn="ctr"/>
              <a:r>
                <a:rPr lang="zh-CN" sz="1650" dirty="0">
                  <a:solidFill>
                    <a:srgbClr val="A8B0D0"/>
                  </a:solidFill>
                  <a:latin typeface="Microsoft YaHei"/>
                  <a:ea typeface="Microsoft YaHei"/>
                  <a:cs typeface="Microsoft YaHei"/>
                </a:rPr>
                <a:t>不是"加个 LLM",是把 LLM 真正装进系统</a:t>
              </a:r>
            </a:p>
          </p:txBody>
        </p:sp>
        <p:grpSp>
          <p:nvGrpSpPr>
            <p:cNvPr id="27" name="cta-buttons"/>
            <p:cNvGrpSpPr/>
            <p:nvPr/>
          </p:nvGrpSpPr>
          <p:grpSpPr>
            <a:xfrm>
              <a:off x="3619500" y="4857750"/>
              <a:ext cx="5048250" cy="647700"/>
              <a:chOff x="3619500" y="4857750"/>
              <a:chExt cx="5048250" cy="647700"/>
            </a:xfrm>
          </p:grpSpPr>
          <p:grpSp>
            <p:nvGrpSpPr>
              <p:cNvPr id="20" name="btn-primary"/>
              <p:cNvGrpSpPr/>
              <p:nvPr/>
            </p:nvGrpSpPr>
            <p:grpSpPr>
              <a:xfrm>
                <a:off x="3619500" y="4857750"/>
                <a:ext cx="2697956" cy="647700"/>
                <a:chOff x="3619500" y="4857750"/>
                <a:chExt cx="2697956" cy="647700"/>
              </a:xfrm>
            </p:grpSpPr>
            <p:sp>
              <p:nvSpPr>
                <p:cNvPr id="15" name="Rectangle 15"/>
                <p:cNvSpPr/>
                <p:nvPr/>
              </p:nvSpPr>
              <p:spPr>
                <a:xfrm>
                  <a:off x="3619500" y="4857750"/>
                  <a:ext cx="2667000" cy="647700"/>
                </a:xfrm>
                <a:prstGeom prst="roundRect">
                  <a:avLst>
                    <a:gd name="adj" fmla="val 50000"/>
                  </a:avLst>
                </a:prstGeom>
                <a:gradFill>
                  <a:gsLst>
                    <a:gs pos="0">
                      <a:srgbClr val="5B8DEF"/>
                    </a:gs>
                    <a:gs pos="50000">
                      <a:srgbClr val="A26BFA"/>
                    </a:gs>
                    <a:gs pos="100000">
                      <a:srgbClr val="3DDDFC"/>
                    </a:gs>
                  </a:gsLst>
                  <a:lin ang="0" scaled="1"/>
                </a:gradFill>
                <a:ln>
                  <a:noFill/>
                </a:ln>
              </p:spPr>
            </p:sp>
            <p:grpSp>
              <p:nvGrpSpPr>
                <p:cNvPr id="18" name="Group 18"/>
                <p:cNvGrpSpPr/>
                <p:nvPr/>
              </p:nvGrpSpPr>
              <p:grpSpPr>
                <a:xfrm>
                  <a:off x="3923488" y="5037380"/>
                  <a:ext cx="230225" cy="268045"/>
                  <a:chOff x="3923488" y="5037380"/>
                  <a:chExt cx="230225" cy="268045"/>
                </a:xfrm>
              </p:grpSpPr>
              <p:sp>
                <p:nvSpPr>
                  <p:cNvPr id="16" name="Freeform 16"/>
                  <p:cNvSpPr/>
                  <p:nvPr/>
                </p:nvSpPr>
                <p:spPr>
                  <a:xfrm>
                    <a:off x="3933409" y="5161252"/>
                    <a:ext cx="210383" cy="125669"/>
                  </a:xfrm>
                  <a:custGeom>
                    <a:avLst/>
                    <a:gdLst/>
                    <a:ahLst/>
                    <a:cxnLst/>
                    <a:rect l="l" t="t" r="r" b="b"/>
                    <a:pathLst>
                      <a:path w="210383" h="125669">
                        <a:moveTo>
                          <a:pt x="65675" y="96548"/>
                        </a:moveTo>
                        <a:lnTo>
                          <a:pt x="30611" y="123027"/>
                        </a:lnTo>
                        <a:cubicBezTo>
                          <a:pt x="28043" y="125083"/>
                          <a:pt x="24597" y="125669"/>
                          <a:pt x="21494" y="124577"/>
                        </a:cubicBezTo>
                        <a:cubicBezTo>
                          <a:pt x="18391" y="123484"/>
                          <a:pt x="16072" y="120869"/>
                          <a:pt x="15359" y="117658"/>
                        </a:cubicBezTo>
                        <a:lnTo>
                          <a:pt x="643" y="51423"/>
                        </a:lnTo>
                        <a:cubicBezTo>
                          <a:pt x="0" y="48541"/>
                          <a:pt x="730" y="45524"/>
                          <a:pt x="2619" y="43255"/>
                        </a:cubicBezTo>
                        <a:lnTo>
                          <a:pt x="38707" y="0"/>
                        </a:lnTo>
                        <a:cubicBezTo>
                          <a:pt x="37326" y="27789"/>
                          <a:pt x="44112" y="60150"/>
                          <a:pt x="65675" y="96548"/>
                        </a:cubicBezTo>
                        <a:close/>
                        <a:moveTo>
                          <a:pt x="207764" y="43255"/>
                        </a:moveTo>
                        <a:lnTo>
                          <a:pt x="171676" y="0"/>
                        </a:lnTo>
                        <a:cubicBezTo>
                          <a:pt x="173117" y="27789"/>
                          <a:pt x="166271" y="60150"/>
                          <a:pt x="144708" y="96548"/>
                        </a:cubicBezTo>
                        <a:lnTo>
                          <a:pt x="179772" y="123027"/>
                        </a:lnTo>
                        <a:cubicBezTo>
                          <a:pt x="182340" y="125083"/>
                          <a:pt x="185786" y="125669"/>
                          <a:pt x="188889" y="124577"/>
                        </a:cubicBezTo>
                        <a:cubicBezTo>
                          <a:pt x="191991" y="123484"/>
                          <a:pt x="194311" y="120869"/>
                          <a:pt x="195024" y="117658"/>
                        </a:cubicBezTo>
                        <a:lnTo>
                          <a:pt x="209740" y="51423"/>
                        </a:lnTo>
                        <a:cubicBezTo>
                          <a:pt x="210383" y="48541"/>
                          <a:pt x="209653" y="45524"/>
                          <a:pt x="207764" y="43255"/>
                        </a:cubicBezTo>
                        <a:close/>
                      </a:path>
                    </a:pathLst>
                  </a:custGeom>
                  <a:solidFill>
                    <a:srgbClr val="FFFFFF">
                      <a:alpha val="20000"/>
                    </a:srgbClr>
                  </a:solidFill>
                  <a:ln>
                    <a:noFill/>
                  </a:ln>
                </p:spPr>
              </p:sp>
              <p:sp>
                <p:nvSpPr>
                  <p:cNvPr id="17" name="Freeform 17"/>
                  <p:cNvSpPr/>
                  <p:nvPr/>
                </p:nvSpPr>
                <p:spPr>
                  <a:xfrm>
                    <a:off x="3923488" y="5037380"/>
                    <a:ext cx="230225" cy="268045"/>
                  </a:xfrm>
                  <a:custGeom>
                    <a:avLst/>
                    <a:gdLst/>
                    <a:ahLst/>
                    <a:cxnLst/>
                    <a:rect l="l" t="t" r="r" b="b"/>
                    <a:pathLst>
                      <a:path w="230225" h="268045">
                        <a:moveTo>
                          <a:pt x="143687" y="258520"/>
                        </a:moveTo>
                        <a:cubicBezTo>
                          <a:pt x="143687" y="263781"/>
                          <a:pt x="139423" y="268045"/>
                          <a:pt x="134162" y="268045"/>
                        </a:cubicBezTo>
                        <a:lnTo>
                          <a:pt x="96062" y="268045"/>
                        </a:lnTo>
                        <a:cubicBezTo>
                          <a:pt x="90802" y="268045"/>
                          <a:pt x="86537" y="263781"/>
                          <a:pt x="86537" y="258520"/>
                        </a:cubicBezTo>
                        <a:cubicBezTo>
                          <a:pt x="86537" y="253260"/>
                          <a:pt x="90802" y="248995"/>
                          <a:pt x="96062" y="248995"/>
                        </a:cubicBezTo>
                        <a:lnTo>
                          <a:pt x="134162" y="248995"/>
                        </a:lnTo>
                        <a:cubicBezTo>
                          <a:pt x="139423" y="248995"/>
                          <a:pt x="143687" y="253260"/>
                          <a:pt x="143687" y="258520"/>
                        </a:cubicBezTo>
                        <a:close/>
                        <a:moveTo>
                          <a:pt x="115112" y="125170"/>
                        </a:moveTo>
                        <a:cubicBezTo>
                          <a:pt x="123003" y="125170"/>
                          <a:pt x="129400" y="118774"/>
                          <a:pt x="129400" y="110883"/>
                        </a:cubicBezTo>
                        <a:cubicBezTo>
                          <a:pt x="129400" y="102992"/>
                          <a:pt x="123003" y="96595"/>
                          <a:pt x="115112" y="96595"/>
                        </a:cubicBezTo>
                        <a:cubicBezTo>
                          <a:pt x="107222" y="96595"/>
                          <a:pt x="100825" y="102992"/>
                          <a:pt x="100825" y="110883"/>
                        </a:cubicBezTo>
                        <a:cubicBezTo>
                          <a:pt x="100825" y="118774"/>
                          <a:pt x="107222" y="125170"/>
                          <a:pt x="115112" y="125170"/>
                        </a:cubicBezTo>
                        <a:close/>
                        <a:moveTo>
                          <a:pt x="228960" y="177355"/>
                        </a:moveTo>
                        <a:lnTo>
                          <a:pt x="214244" y="243590"/>
                        </a:lnTo>
                        <a:cubicBezTo>
                          <a:pt x="212825" y="249983"/>
                          <a:pt x="208221" y="255200"/>
                          <a:pt x="202053" y="257402"/>
                        </a:cubicBezTo>
                        <a:cubicBezTo>
                          <a:pt x="195886" y="259605"/>
                          <a:pt x="189019" y="258485"/>
                          <a:pt x="183871" y="254437"/>
                        </a:cubicBezTo>
                        <a:lnTo>
                          <a:pt x="151438" y="229945"/>
                        </a:lnTo>
                        <a:lnTo>
                          <a:pt x="78810" y="229945"/>
                        </a:lnTo>
                        <a:lnTo>
                          <a:pt x="46354" y="254437"/>
                        </a:lnTo>
                        <a:cubicBezTo>
                          <a:pt x="41206" y="258485"/>
                          <a:pt x="34339" y="259605"/>
                          <a:pt x="28172" y="257402"/>
                        </a:cubicBezTo>
                        <a:cubicBezTo>
                          <a:pt x="22004" y="255200"/>
                          <a:pt x="17400" y="249983"/>
                          <a:pt x="15981" y="243590"/>
                        </a:cubicBezTo>
                        <a:lnTo>
                          <a:pt x="1265" y="177355"/>
                        </a:lnTo>
                        <a:cubicBezTo>
                          <a:pt x="0" y="171596"/>
                          <a:pt x="1458" y="165575"/>
                          <a:pt x="5218" y="161032"/>
                        </a:cubicBezTo>
                        <a:lnTo>
                          <a:pt x="39222" y="120241"/>
                        </a:lnTo>
                        <a:cubicBezTo>
                          <a:pt x="40363" y="105250"/>
                          <a:pt x="43805" y="90525"/>
                          <a:pt x="49426" y="76581"/>
                        </a:cubicBezTo>
                        <a:cubicBezTo>
                          <a:pt x="64785" y="38076"/>
                          <a:pt x="92288" y="13918"/>
                          <a:pt x="103444" y="5322"/>
                        </a:cubicBezTo>
                        <a:cubicBezTo>
                          <a:pt x="110313" y="0"/>
                          <a:pt x="119912" y="0"/>
                          <a:pt x="126781" y="5322"/>
                        </a:cubicBezTo>
                        <a:cubicBezTo>
                          <a:pt x="137901" y="13918"/>
                          <a:pt x="165440" y="38076"/>
                          <a:pt x="180799" y="76581"/>
                        </a:cubicBezTo>
                        <a:cubicBezTo>
                          <a:pt x="186420" y="90525"/>
                          <a:pt x="189862" y="105250"/>
                          <a:pt x="191003" y="120241"/>
                        </a:cubicBezTo>
                        <a:lnTo>
                          <a:pt x="225007" y="161032"/>
                        </a:lnTo>
                        <a:cubicBezTo>
                          <a:pt x="228767" y="165575"/>
                          <a:pt x="230225" y="171596"/>
                          <a:pt x="228960" y="177355"/>
                        </a:cubicBezTo>
                        <a:close/>
                        <a:moveTo>
                          <a:pt x="81096" y="210895"/>
                        </a:moveTo>
                        <a:lnTo>
                          <a:pt x="149129" y="210895"/>
                        </a:lnTo>
                        <a:cubicBezTo>
                          <a:pt x="174275" y="166199"/>
                          <a:pt x="178978" y="123408"/>
                          <a:pt x="163107" y="83641"/>
                        </a:cubicBezTo>
                        <a:cubicBezTo>
                          <a:pt x="149105" y="48542"/>
                          <a:pt x="122840" y="26348"/>
                          <a:pt x="115112" y="20395"/>
                        </a:cubicBezTo>
                        <a:cubicBezTo>
                          <a:pt x="107361" y="26348"/>
                          <a:pt x="81096" y="48542"/>
                          <a:pt x="67095" y="83641"/>
                        </a:cubicBezTo>
                        <a:cubicBezTo>
                          <a:pt x="51247" y="123408"/>
                          <a:pt x="55950" y="166199"/>
                          <a:pt x="81096" y="210895"/>
                        </a:cubicBezTo>
                        <a:close/>
                        <a:moveTo>
                          <a:pt x="63237" y="217861"/>
                        </a:moveTo>
                        <a:cubicBezTo>
                          <a:pt x="50418" y="194564"/>
                          <a:pt x="42639" y="171668"/>
                          <a:pt x="39901" y="149173"/>
                        </a:cubicBezTo>
                        <a:lnTo>
                          <a:pt x="19862" y="173224"/>
                        </a:lnTo>
                        <a:lnTo>
                          <a:pt x="34579" y="239470"/>
                        </a:lnTo>
                        <a:lnTo>
                          <a:pt x="34793" y="239316"/>
                        </a:lnTo>
                        <a:close/>
                        <a:moveTo>
                          <a:pt x="210362" y="173224"/>
                        </a:moveTo>
                        <a:lnTo>
                          <a:pt x="190324" y="149173"/>
                        </a:lnTo>
                        <a:cubicBezTo>
                          <a:pt x="187610" y="171621"/>
                          <a:pt x="179847" y="194516"/>
                          <a:pt x="167036" y="217861"/>
                        </a:cubicBezTo>
                        <a:lnTo>
                          <a:pt x="195432" y="239292"/>
                        </a:lnTo>
                        <a:lnTo>
                          <a:pt x="195646" y="239447"/>
                        </a:lnTo>
                        <a:close/>
                      </a:path>
                    </a:pathLst>
                  </a:custGeom>
                  <a:solidFill>
                    <a:srgbClr val="FFFFFF"/>
                  </a:solidFill>
                  <a:ln>
                    <a:noFill/>
                  </a:ln>
                </p:spPr>
              </p:sp>
            </p:grpSp>
            <p:sp>
              <p:nvSpPr>
                <p:cNvPr id="19" name="TextBox 19"/>
                <p:cNvSpPr txBox="1"/>
                <p:nvPr/>
              </p:nvSpPr>
              <p:spPr>
                <a:xfrm>
                  <a:off x="3740944" y="5010150"/>
                  <a:ext cx="2576512" cy="381000"/>
                </a:xfrm>
                <a:prstGeom prst="rect">
                  <a:avLst/>
                </a:prstGeom>
                <a:noFill/>
                <a:ln>
                  <a:noFill/>
                </a:ln>
              </p:spPr>
              <p:txBody>
                <a:bodyPr wrap="none" lIns="0" tIns="85725" rIns="0" bIns="0" anchor="t" anchorCtr="0">
                  <a:noAutofit/>
                </a:bodyPr>
                <a:lstStyle/>
                <a:p>
                  <a:pPr algn="ctr"/>
                  <a:r>
                    <a:rPr lang="zh-CN" sz="1500" b="1" dirty="0">
                      <a:solidFill>
                        <a:srgbClr val="FFFFFF"/>
                      </a:solidFill>
                      <a:latin typeface="Microsoft YaHei"/>
                      <a:ea typeface="Microsoft YaHei"/>
                      <a:cs typeface="Microsoft YaHei"/>
                    </a:rPr>
                    <a:t>开始 Agent 工程化</a:t>
                  </a:r>
                </a:p>
              </p:txBody>
            </p:sp>
          </p:grpSp>
          <p:grpSp>
            <p:nvGrpSpPr>
              <p:cNvPr id="26" name="btn-secondary"/>
              <p:cNvGrpSpPr/>
              <p:nvPr/>
            </p:nvGrpSpPr>
            <p:grpSpPr>
              <a:xfrm>
                <a:off x="6572250" y="4857750"/>
                <a:ext cx="2095500" cy="647700"/>
                <a:chOff x="6572250" y="4857750"/>
                <a:chExt cx="2095500" cy="647700"/>
              </a:xfrm>
            </p:grpSpPr>
            <p:sp>
              <p:nvSpPr>
                <p:cNvPr id="21" name="Rectangle 21"/>
                <p:cNvSpPr/>
                <p:nvPr/>
              </p:nvSpPr>
              <p:spPr>
                <a:xfrm>
                  <a:off x="6572250" y="4857750"/>
                  <a:ext cx="2095500" cy="647700"/>
                </a:xfrm>
                <a:prstGeom prst="roundRect">
                  <a:avLst>
                    <a:gd name="adj" fmla="val 50000"/>
                  </a:avLst>
                </a:prstGeom>
                <a:gradFill>
                  <a:gsLst>
                    <a:gs pos="0">
                      <a:srgbClr val="5B8DEF">
                        <a:alpha val="22000"/>
                      </a:srgbClr>
                    </a:gs>
                    <a:gs pos="100000">
                      <a:srgbClr val="A26BFA">
                        <a:alpha val="12000"/>
                      </a:srgbClr>
                    </a:gs>
                  </a:gsLst>
                  <a:lin ang="5400000" scaled="1"/>
                </a:gradFill>
                <a:ln w="14288">
                  <a:solidFill>
                    <a:srgbClr val="3DDDFC">
                      <a:alpha val="50000"/>
                    </a:srgbClr>
                  </a:solidFill>
                </a:ln>
              </p:spPr>
            </p:sp>
            <p:grpSp>
              <p:nvGrpSpPr>
                <p:cNvPr id="24" name="Group 24"/>
                <p:cNvGrpSpPr/>
                <p:nvPr/>
              </p:nvGrpSpPr>
              <p:grpSpPr>
                <a:xfrm>
                  <a:off x="6819289" y="5085739"/>
                  <a:ext cx="308076" cy="210149"/>
                  <a:chOff x="6819289" y="5085739"/>
                  <a:chExt cx="308076" cy="210149"/>
                </a:xfrm>
              </p:grpSpPr>
              <p:sp>
                <p:nvSpPr>
                  <p:cNvPr id="22" name="Freeform 22"/>
                  <p:cNvSpPr/>
                  <p:nvPr/>
                </p:nvSpPr>
                <p:spPr>
                  <a:xfrm>
                    <a:off x="6867525" y="5095875"/>
                    <a:ext cx="190500" cy="161925"/>
                  </a:xfrm>
                  <a:custGeom>
                    <a:avLst/>
                    <a:gdLst/>
                    <a:ahLst/>
                    <a:cxnLst/>
                    <a:rect l="l" t="t" r="r" b="b"/>
                    <a:pathLst>
                      <a:path w="190500" h="161925">
                        <a:moveTo>
                          <a:pt x="190500" y="114300"/>
                        </a:moveTo>
                        <a:lnTo>
                          <a:pt x="142875" y="161925"/>
                        </a:lnTo>
                        <a:lnTo>
                          <a:pt x="66675" y="142875"/>
                        </a:lnTo>
                        <a:lnTo>
                          <a:pt x="0" y="95250"/>
                        </a:lnTo>
                        <a:lnTo>
                          <a:pt x="38910" y="17419"/>
                        </a:lnTo>
                        <a:lnTo>
                          <a:pt x="104775" y="0"/>
                        </a:lnTo>
                        <a:lnTo>
                          <a:pt x="170640" y="17419"/>
                        </a:lnTo>
                        <a:lnTo>
                          <a:pt x="170974" y="19050"/>
                        </a:lnTo>
                        <a:lnTo>
                          <a:pt x="123825" y="19050"/>
                        </a:lnTo>
                        <a:lnTo>
                          <a:pt x="69461" y="71783"/>
                        </a:lnTo>
                        <a:cubicBezTo>
                          <a:pt x="67414" y="73829"/>
                          <a:pt x="66408" y="76695"/>
                          <a:pt x="66728" y="79572"/>
                        </a:cubicBezTo>
                        <a:cubicBezTo>
                          <a:pt x="67047" y="82448"/>
                          <a:pt x="68658" y="85024"/>
                          <a:pt x="71104" y="86570"/>
                        </a:cubicBezTo>
                        <a:cubicBezTo>
                          <a:pt x="91952" y="99893"/>
                          <a:pt x="120253" y="98977"/>
                          <a:pt x="142875" y="76200"/>
                        </a:cubicBezTo>
                        <a:close/>
                      </a:path>
                    </a:pathLst>
                  </a:custGeom>
                  <a:solidFill>
                    <a:srgbClr val="3DDDFC">
                      <a:alpha val="20000"/>
                    </a:srgbClr>
                  </a:solidFill>
                  <a:ln>
                    <a:noFill/>
                  </a:ln>
                </p:spPr>
              </p:sp>
              <p:sp>
                <p:nvSpPr>
                  <p:cNvPr id="23" name="Freeform 23"/>
                  <p:cNvSpPr/>
                  <p:nvPr/>
                </p:nvSpPr>
                <p:spPr>
                  <a:xfrm>
                    <a:off x="6819289" y="5085739"/>
                    <a:ext cx="308076" cy="210149"/>
                  </a:xfrm>
                  <a:custGeom>
                    <a:avLst/>
                    <a:gdLst/>
                    <a:ahLst/>
                    <a:cxnLst/>
                    <a:rect l="l" t="t" r="r" b="b"/>
                    <a:pathLst>
                      <a:path w="308076" h="210149">
                        <a:moveTo>
                          <a:pt x="303387" y="71941"/>
                        </a:moveTo>
                        <a:lnTo>
                          <a:pt x="273002" y="11148"/>
                        </a:lnTo>
                        <a:cubicBezTo>
                          <a:pt x="270741" y="6629"/>
                          <a:pt x="266778" y="3193"/>
                          <a:pt x="261984" y="1597"/>
                        </a:cubicBezTo>
                        <a:cubicBezTo>
                          <a:pt x="257190" y="0"/>
                          <a:pt x="251958" y="374"/>
                          <a:pt x="247439" y="2635"/>
                        </a:cubicBezTo>
                        <a:lnTo>
                          <a:pt x="217828" y="17434"/>
                        </a:lnTo>
                        <a:lnTo>
                          <a:pt x="155452" y="932"/>
                        </a:lnTo>
                        <a:cubicBezTo>
                          <a:pt x="153851" y="516"/>
                          <a:pt x="152171" y="516"/>
                          <a:pt x="150570" y="932"/>
                        </a:cubicBezTo>
                        <a:lnTo>
                          <a:pt x="88193" y="17434"/>
                        </a:lnTo>
                        <a:lnTo>
                          <a:pt x="58582" y="2635"/>
                        </a:lnTo>
                        <a:cubicBezTo>
                          <a:pt x="54064" y="374"/>
                          <a:pt x="48832" y="0"/>
                          <a:pt x="44038" y="1597"/>
                        </a:cubicBezTo>
                        <a:cubicBezTo>
                          <a:pt x="39244" y="3193"/>
                          <a:pt x="35280" y="6629"/>
                          <a:pt x="33020" y="11148"/>
                        </a:cubicBezTo>
                        <a:lnTo>
                          <a:pt x="2635" y="71929"/>
                        </a:lnTo>
                        <a:cubicBezTo>
                          <a:pt x="374" y="76448"/>
                          <a:pt x="0" y="81680"/>
                          <a:pt x="1597" y="86474"/>
                        </a:cubicBezTo>
                        <a:cubicBezTo>
                          <a:pt x="3193" y="91268"/>
                          <a:pt x="6629" y="95231"/>
                          <a:pt x="11148" y="97492"/>
                        </a:cubicBezTo>
                        <a:lnTo>
                          <a:pt x="43295" y="113577"/>
                        </a:lnTo>
                        <a:lnTo>
                          <a:pt x="109362" y="160762"/>
                        </a:lnTo>
                        <a:cubicBezTo>
                          <a:pt x="110336" y="161454"/>
                          <a:pt x="111430" y="161959"/>
                          <a:pt x="112589" y="162250"/>
                        </a:cubicBezTo>
                        <a:lnTo>
                          <a:pt x="188789" y="181300"/>
                        </a:lnTo>
                        <a:cubicBezTo>
                          <a:pt x="192035" y="182114"/>
                          <a:pt x="195470" y="181165"/>
                          <a:pt x="197838" y="178800"/>
                        </a:cubicBezTo>
                        <a:lnTo>
                          <a:pt x="263406" y="113220"/>
                        </a:lnTo>
                        <a:lnTo>
                          <a:pt x="294862" y="97492"/>
                        </a:lnTo>
                        <a:cubicBezTo>
                          <a:pt x="304265" y="92785"/>
                          <a:pt x="308076" y="81348"/>
                          <a:pt x="303375" y="71941"/>
                        </a:cubicBezTo>
                        <a:close/>
                        <a:moveTo>
                          <a:pt x="238033" y="111672"/>
                        </a:moveTo>
                        <a:lnTo>
                          <a:pt x="197064" y="78859"/>
                        </a:lnTo>
                        <a:cubicBezTo>
                          <a:pt x="193263" y="75815"/>
                          <a:pt x="187778" y="76128"/>
                          <a:pt x="184348" y="79585"/>
                        </a:cubicBezTo>
                        <a:cubicBezTo>
                          <a:pt x="163143" y="100945"/>
                          <a:pt x="139509" y="98242"/>
                          <a:pt x="124436" y="88717"/>
                        </a:cubicBezTo>
                        <a:lnTo>
                          <a:pt x="175918" y="38711"/>
                        </a:lnTo>
                        <a:lnTo>
                          <a:pt x="213792" y="38711"/>
                        </a:lnTo>
                        <a:lnTo>
                          <a:pt x="246189" y="103493"/>
                        </a:lnTo>
                        <a:close/>
                        <a:moveTo>
                          <a:pt x="50057" y="19661"/>
                        </a:moveTo>
                        <a:lnTo>
                          <a:pt x="74430" y="31829"/>
                        </a:lnTo>
                        <a:lnTo>
                          <a:pt x="43985" y="92610"/>
                        </a:lnTo>
                        <a:lnTo>
                          <a:pt x="19661" y="80454"/>
                        </a:lnTo>
                        <a:close/>
                        <a:moveTo>
                          <a:pt x="188170" y="161500"/>
                        </a:moveTo>
                        <a:lnTo>
                          <a:pt x="118983" y="144212"/>
                        </a:lnTo>
                        <a:lnTo>
                          <a:pt x="60404" y="102374"/>
                        </a:lnTo>
                        <a:lnTo>
                          <a:pt x="93741" y="35699"/>
                        </a:lnTo>
                        <a:lnTo>
                          <a:pt x="153011" y="19994"/>
                        </a:lnTo>
                        <a:lnTo>
                          <a:pt x="164679" y="23078"/>
                        </a:lnTo>
                        <a:lnTo>
                          <a:pt x="111101" y="75084"/>
                        </a:lnTo>
                        <a:lnTo>
                          <a:pt x="111006" y="75192"/>
                        </a:lnTo>
                        <a:cubicBezTo>
                          <a:pt x="106920" y="79277"/>
                          <a:pt x="104910" y="84995"/>
                          <a:pt x="105539" y="90738"/>
                        </a:cubicBezTo>
                        <a:cubicBezTo>
                          <a:pt x="106169" y="96481"/>
                          <a:pt x="109371" y="101628"/>
                          <a:pt x="114244" y="104731"/>
                        </a:cubicBezTo>
                        <a:cubicBezTo>
                          <a:pt x="138723" y="120364"/>
                          <a:pt x="168263" y="117828"/>
                          <a:pt x="191528" y="98778"/>
                        </a:cubicBezTo>
                        <a:lnTo>
                          <a:pt x="224448" y="125222"/>
                        </a:lnTo>
                        <a:close/>
                        <a:moveTo>
                          <a:pt x="261989" y="92598"/>
                        </a:moveTo>
                        <a:lnTo>
                          <a:pt x="231604" y="31877"/>
                        </a:lnTo>
                        <a:lnTo>
                          <a:pt x="255964" y="19661"/>
                        </a:lnTo>
                        <a:lnTo>
                          <a:pt x="286361" y="80454"/>
                        </a:lnTo>
                        <a:close/>
                        <a:moveTo>
                          <a:pt x="157511" y="202934"/>
                        </a:moveTo>
                        <a:cubicBezTo>
                          <a:pt x="156453" y="207169"/>
                          <a:pt x="152650" y="210143"/>
                          <a:pt x="148284" y="210149"/>
                        </a:cubicBezTo>
                        <a:cubicBezTo>
                          <a:pt x="147501" y="210148"/>
                          <a:pt x="146722" y="210052"/>
                          <a:pt x="145962" y="209863"/>
                        </a:cubicBezTo>
                        <a:lnTo>
                          <a:pt x="96349" y="197457"/>
                        </a:lnTo>
                        <a:cubicBezTo>
                          <a:pt x="95189" y="197171"/>
                          <a:pt x="94093" y="196665"/>
                          <a:pt x="93122" y="195969"/>
                        </a:cubicBezTo>
                        <a:lnTo>
                          <a:pt x="61749" y="173561"/>
                        </a:lnTo>
                        <a:cubicBezTo>
                          <a:pt x="57742" y="170414"/>
                          <a:pt x="56920" y="164671"/>
                          <a:pt x="59885" y="160527"/>
                        </a:cubicBezTo>
                        <a:cubicBezTo>
                          <a:pt x="62849" y="156383"/>
                          <a:pt x="68550" y="155306"/>
                          <a:pt x="72822" y="158083"/>
                        </a:cubicBezTo>
                        <a:lnTo>
                          <a:pt x="102719" y="179443"/>
                        </a:lnTo>
                        <a:lnTo>
                          <a:pt x="150630" y="191397"/>
                        </a:lnTo>
                        <a:cubicBezTo>
                          <a:pt x="155732" y="192673"/>
                          <a:pt x="158834" y="197843"/>
                          <a:pt x="157559" y="202946"/>
                        </a:cubicBezTo>
                        <a:close/>
                      </a:path>
                    </a:pathLst>
                  </a:custGeom>
                  <a:solidFill>
                    <a:srgbClr val="3DDDFC"/>
                  </a:solidFill>
                  <a:ln>
                    <a:noFill/>
                  </a:ln>
                </p:spPr>
              </p:sp>
            </p:grpSp>
            <p:sp>
              <p:nvSpPr>
                <p:cNvPr id="25" name="TextBox 25"/>
                <p:cNvSpPr txBox="1"/>
                <p:nvPr/>
              </p:nvSpPr>
              <p:spPr>
                <a:xfrm>
                  <a:off x="7200900" y="5010150"/>
                  <a:ext cx="1333500" cy="381000"/>
                </a:xfrm>
                <a:prstGeom prst="rect">
                  <a:avLst/>
                </a:prstGeom>
                <a:noFill/>
                <a:ln>
                  <a:noFill/>
                </a:ln>
              </p:spPr>
              <p:txBody>
                <a:bodyPr wrap="none" lIns="0" tIns="85725" rIns="0" bIns="0" anchor="t" anchorCtr="0">
                  <a:noAutofit/>
                </a:bodyPr>
                <a:lstStyle/>
                <a:p>
                  <a:pPr algn="ctr"/>
                  <a:r>
                    <a:rPr lang="zh-CN" sz="1500" b="1" dirty="0">
                      <a:solidFill>
                        <a:srgbClr val="E8ECFF"/>
                      </a:solidFill>
                      <a:latin typeface="Microsoft YaHei"/>
                      <a:ea typeface="Microsoft YaHei"/>
                      <a:cs typeface="Microsoft YaHei"/>
                    </a:rPr>
                    <a:t>寻求合作</a:t>
                  </a:r>
                </a:p>
              </p:txBody>
            </p:sp>
          </p:grpSp>
        </p:grpSp>
        <p:sp>
          <p:nvSpPr>
            <p:cNvPr id="28" name="TextBox 28"/>
            <p:cNvSpPr txBox="1"/>
            <p:nvPr/>
          </p:nvSpPr>
          <p:spPr>
            <a:xfrm>
              <a:off x="3605574" y="5744528"/>
              <a:ext cx="4980861" cy="247650"/>
            </a:xfrm>
            <a:prstGeom prst="rect">
              <a:avLst/>
            </a:prstGeom>
            <a:noFill/>
            <a:ln>
              <a:noFill/>
            </a:ln>
          </p:spPr>
          <p:txBody>
            <a:bodyPr wrap="none" lIns="0" tIns="55721" rIns="10" bIns="0" anchor="t" anchorCtr="0">
              <a:noAutofit/>
            </a:bodyPr>
            <a:lstStyle/>
            <a:p>
              <a:pPr algn="ctr"/>
              <a:r>
                <a:rPr lang="zh-CN" sz="980" b="1" spc="150" dirty="0">
                  <a:solidFill>
                    <a:srgbClr val="6B7299"/>
                  </a:solidFill>
                  <a:latin typeface="Microsoft YaHei"/>
                  <a:ea typeface="Microsoft YaHei"/>
                  <a:cs typeface="Microsoft YaHei"/>
                </a:rPr>
                <a:t>架构 · 上下文 · 评估 · 可观测 — 四件事一起做,才叫工程化</a:t>
              </a:r>
            </a:p>
          </p:txBody>
        </p:sp>
        <p:grpSp>
          <p:nvGrpSpPr>
            <p:cNvPr id="31" name="cta-footer"/>
            <p:cNvGrpSpPr/>
            <p:nvPr/>
          </p:nvGrpSpPr>
          <p:grpSpPr>
            <a:xfrm>
              <a:off x="571500" y="6411278"/>
              <a:ext cx="11048953" cy="247650"/>
              <a:chOff x="571500" y="6411278"/>
              <a:chExt cx="11048953" cy="247650"/>
            </a:xfrm>
          </p:grpSpPr>
          <p:sp>
            <p:nvSpPr>
              <p:cNvPr id="29" name="TextBox 29"/>
              <p:cNvSpPr txBox="1"/>
              <p:nvPr/>
            </p:nvSpPr>
            <p:spPr>
              <a:xfrm>
                <a:off x="571500" y="6411278"/>
                <a:ext cx="2417683" cy="247650"/>
              </a:xfrm>
              <a:prstGeom prst="rect">
                <a:avLst/>
              </a:prstGeom>
              <a:noFill/>
              <a:ln>
                <a:noFill/>
              </a:ln>
            </p:spPr>
            <p:txBody>
              <a:bodyPr wrap="none" lIns="0" tIns="55721" rIns="0" bIns="0" anchor="t" anchorCtr="0">
                <a:noAutofit/>
              </a:bodyPr>
              <a:lstStyle/>
              <a:p>
                <a:pPr algn="l"/>
                <a:r>
                  <a:rPr lang="zh-CN" sz="980" b="1" dirty="0">
                    <a:solidFill>
                      <a:srgbClr val="A8B0D0"/>
                    </a:solidFill>
                    <a:latin typeface="Microsoft YaHei"/>
                    <a:ea typeface="Microsoft YaHei"/>
                    <a:cs typeface="Microsoft YaHei"/>
                  </a:rPr>
                  <a:t>AI Agent 工程化 · 谢谢观看</a:t>
                </a:r>
              </a:p>
            </p:txBody>
          </p:sp>
          <p:sp>
            <p:nvSpPr>
              <p:cNvPr id="30" name="TextBox 30"/>
              <p:cNvSpPr txBox="1"/>
              <p:nvPr/>
            </p:nvSpPr>
            <p:spPr>
              <a:xfrm>
                <a:off x="10874407" y="6411278"/>
                <a:ext cx="746046" cy="247650"/>
              </a:xfrm>
              <a:prstGeom prst="rect">
                <a:avLst/>
              </a:prstGeom>
              <a:noFill/>
              <a:ln>
                <a:noFill/>
              </a:ln>
            </p:spPr>
            <p:txBody>
              <a:bodyPr wrap="none" lIns="0" tIns="55721" rIns="-48" bIns="0" anchor="t" anchorCtr="0">
                <a:noAutofit/>
              </a:bodyPr>
              <a:lstStyle/>
              <a:p>
                <a:pPr algn="r"/>
                <a:r>
                  <a:rPr lang="en-US" sz="980" b="1" dirty="0">
                    <a:solidFill>
                      <a:srgbClr val="6B7299"/>
                    </a:solidFill>
                    <a:latin typeface="Microsoft YaHei"/>
                    <a:ea typeface="Microsoft YaHei"/>
                    <a:cs typeface="Microsoft YaHei"/>
                  </a:rPr>
                  <a:t>12 / 12</a:t>
                </a:r>
              </a:p>
            </p:txBody>
          </p:sp>
        </p:gr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ns0:coreProperties xmlns:dc="http://purl.org/dc/elements/1.1/" xmlns:ns0="http://schemas.openxmlformats.org/package/2006/metadata/core-properties" xmlns:ns2="http://purl.org/dc/terms/" xmlns:xsi="http://www.w3.org/2001/XMLSchema-instance">
  <dc:title/>
  <dc:subject/>
  <dc:creator/>
  <ns0:keywords/>
  <dc:description>Derived from PPT Master 6.7.0
MIT License
Copyright (c) 2025-2026 Hugo He
Permission is hereby granted, free of charge, to any person obtaining a copy
of this software and associated documentation files (the "Software"), to deal
in the Software without restriction, including without limitation the rights
to use, copy, modify, merge, publish, distribute, sublicense, and/or sell
copies of the Software, and to permit persons to whom the Software is
furnished to do so, subject to the following conditions:
The above copyright notice and this permission notice shall be included in all
copies or substantial portions of the Software.
THE SOFTWARE IS PROVIDED "AS IS", WITHOUT WARRANTY OF ANY KIND, EXPRESS OR
IMPLIED, INCLUDING BUT NOT LIMITED TO THE WARRANTIES OF MERCHANTABILITY,
FITNESS FOR A PARTICULAR PURPOSE AND NONINFRINGEMENT. IN NO EVENT SHALL THE
AUTHORS OR COPYRIGHT HOLDERS BE LIABLE FOR ANY CLAIM, DAMAGES OR OTHER
LIABILITY, WHETHER IN AN ACTION OF CONTRACT, TORT OR OTHERWISE, ARISING FROM,
OUT OF OR IN CONNECTION WITH THE SOFTWARE OR THE USE OR OTHER DEALINGS IN THE
SOFTWARE.
</dc:description>
  <dc:language/>
  <ns0:lastModifiedBy/>
  <ns0:revision>1</ns0:revision>
  <ns2:created xsi:type="dcterms:W3CDTF">2026-10-12T11:18:38Z</ns2:created>
  <ns2:modified xsi:type="dcterms:W3CDTF">2026-10-12T11:18:38Z</ns2:modified>
  <ns0:category/>
  <ns0:contentStatus/>
</ns0:coreProperties>
</file>